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148"/>
  </p:notesMasterIdLst>
  <p:sldIdLst>
    <p:sldId id="257" r:id="rId2"/>
    <p:sldId id="258" r:id="rId3"/>
    <p:sldId id="259" r:id="rId4"/>
    <p:sldId id="260" r:id="rId5"/>
    <p:sldId id="261" r:id="rId6"/>
    <p:sldId id="469" r:id="rId7"/>
    <p:sldId id="262" r:id="rId8"/>
    <p:sldId id="263" r:id="rId9"/>
    <p:sldId id="265" r:id="rId10"/>
    <p:sldId id="266" r:id="rId11"/>
    <p:sldId id="267" r:id="rId12"/>
    <p:sldId id="270" r:id="rId13"/>
    <p:sldId id="264" r:id="rId14"/>
    <p:sldId id="271" r:id="rId15"/>
    <p:sldId id="300" r:id="rId16"/>
    <p:sldId id="301" r:id="rId17"/>
    <p:sldId id="308" r:id="rId18"/>
    <p:sldId id="272" r:id="rId19"/>
    <p:sldId id="278" r:id="rId20"/>
    <p:sldId id="273" r:id="rId21"/>
    <p:sldId id="279" r:id="rId22"/>
    <p:sldId id="274" r:id="rId23"/>
    <p:sldId id="275" r:id="rId24"/>
    <p:sldId id="276" r:id="rId25"/>
    <p:sldId id="277" r:id="rId26"/>
    <p:sldId id="333" r:id="rId27"/>
    <p:sldId id="280" r:id="rId28"/>
    <p:sldId id="281" r:id="rId29"/>
    <p:sldId id="282" r:id="rId30"/>
    <p:sldId id="283" r:id="rId31"/>
    <p:sldId id="284" r:id="rId32"/>
    <p:sldId id="287" r:id="rId33"/>
    <p:sldId id="288" r:id="rId34"/>
    <p:sldId id="285" r:id="rId35"/>
    <p:sldId id="289" r:id="rId36"/>
    <p:sldId id="290" r:id="rId37"/>
    <p:sldId id="286" r:id="rId38"/>
    <p:sldId id="291" r:id="rId39"/>
    <p:sldId id="292" r:id="rId40"/>
    <p:sldId id="293" r:id="rId41"/>
    <p:sldId id="294" r:id="rId42"/>
    <p:sldId id="295" r:id="rId43"/>
    <p:sldId id="296" r:id="rId44"/>
    <p:sldId id="299" r:id="rId45"/>
    <p:sldId id="297" r:id="rId46"/>
    <p:sldId id="306" r:id="rId47"/>
    <p:sldId id="314" r:id="rId48"/>
    <p:sldId id="305" r:id="rId49"/>
    <p:sldId id="304" r:id="rId50"/>
    <p:sldId id="302" r:id="rId51"/>
    <p:sldId id="303" r:id="rId52"/>
    <p:sldId id="307" r:id="rId53"/>
    <p:sldId id="298" r:id="rId54"/>
    <p:sldId id="309" r:id="rId55"/>
    <p:sldId id="313" r:id="rId56"/>
    <p:sldId id="310" r:id="rId57"/>
    <p:sldId id="311" r:id="rId58"/>
    <p:sldId id="312" r:id="rId59"/>
    <p:sldId id="315" r:id="rId60"/>
    <p:sldId id="316" r:id="rId61"/>
    <p:sldId id="317" r:id="rId62"/>
    <p:sldId id="382" r:id="rId63"/>
    <p:sldId id="383" r:id="rId64"/>
    <p:sldId id="385" r:id="rId65"/>
    <p:sldId id="318" r:id="rId66"/>
    <p:sldId id="322" r:id="rId67"/>
    <p:sldId id="384" r:id="rId68"/>
    <p:sldId id="323" r:id="rId69"/>
    <p:sldId id="386" r:id="rId70"/>
    <p:sldId id="320" r:id="rId71"/>
    <p:sldId id="324" r:id="rId72"/>
    <p:sldId id="326" r:id="rId73"/>
    <p:sldId id="327" r:id="rId74"/>
    <p:sldId id="325" r:id="rId75"/>
    <p:sldId id="328" r:id="rId76"/>
    <p:sldId id="330" r:id="rId77"/>
    <p:sldId id="379" r:id="rId78"/>
    <p:sldId id="380" r:id="rId79"/>
    <p:sldId id="378" r:id="rId80"/>
    <p:sldId id="381" r:id="rId81"/>
    <p:sldId id="331" r:id="rId82"/>
    <p:sldId id="332" r:id="rId83"/>
    <p:sldId id="335" r:id="rId84"/>
    <p:sldId id="354" r:id="rId85"/>
    <p:sldId id="337" r:id="rId86"/>
    <p:sldId id="355" r:id="rId87"/>
    <p:sldId id="400" r:id="rId88"/>
    <p:sldId id="339" r:id="rId89"/>
    <p:sldId id="364" r:id="rId90"/>
    <p:sldId id="375" r:id="rId91"/>
    <p:sldId id="357" r:id="rId92"/>
    <p:sldId id="377" r:id="rId93"/>
    <p:sldId id="447" r:id="rId94"/>
    <p:sldId id="376" r:id="rId95"/>
    <p:sldId id="362" r:id="rId96"/>
    <p:sldId id="363" r:id="rId97"/>
    <p:sldId id="360" r:id="rId98"/>
    <p:sldId id="340" r:id="rId99"/>
    <p:sldId id="342" r:id="rId100"/>
    <p:sldId id="343" r:id="rId101"/>
    <p:sldId id="344" r:id="rId102"/>
    <p:sldId id="345" r:id="rId103"/>
    <p:sldId id="346" r:id="rId104"/>
    <p:sldId id="347" r:id="rId105"/>
    <p:sldId id="350" r:id="rId106"/>
    <p:sldId id="387" r:id="rId107"/>
    <p:sldId id="351" r:id="rId108"/>
    <p:sldId id="465" r:id="rId109"/>
    <p:sldId id="466" r:id="rId110"/>
    <p:sldId id="467" r:id="rId111"/>
    <p:sldId id="392" r:id="rId112"/>
    <p:sldId id="395" r:id="rId113"/>
    <p:sldId id="393" r:id="rId114"/>
    <p:sldId id="397" r:id="rId115"/>
    <p:sldId id="390" r:id="rId116"/>
    <p:sldId id="401" r:id="rId117"/>
    <p:sldId id="402" r:id="rId118"/>
    <p:sldId id="403" r:id="rId119"/>
    <p:sldId id="404" r:id="rId120"/>
    <p:sldId id="405" r:id="rId121"/>
    <p:sldId id="420" r:id="rId122"/>
    <p:sldId id="421" r:id="rId123"/>
    <p:sldId id="435" r:id="rId124"/>
    <p:sldId id="422" r:id="rId125"/>
    <p:sldId id="423" r:id="rId126"/>
    <p:sldId id="424" r:id="rId127"/>
    <p:sldId id="425" r:id="rId128"/>
    <p:sldId id="426" r:id="rId129"/>
    <p:sldId id="427" r:id="rId130"/>
    <p:sldId id="428" r:id="rId131"/>
    <p:sldId id="429" r:id="rId132"/>
    <p:sldId id="430" r:id="rId133"/>
    <p:sldId id="438" r:id="rId134"/>
    <p:sldId id="439" r:id="rId135"/>
    <p:sldId id="443" r:id="rId136"/>
    <p:sldId id="444" r:id="rId137"/>
    <p:sldId id="445" r:id="rId138"/>
    <p:sldId id="449" r:id="rId139"/>
    <p:sldId id="451" r:id="rId140"/>
    <p:sldId id="471" r:id="rId141"/>
    <p:sldId id="472" r:id="rId142"/>
    <p:sldId id="485" r:id="rId143"/>
    <p:sldId id="486" r:id="rId144"/>
    <p:sldId id="450" r:id="rId145"/>
    <p:sldId id="452" r:id="rId146"/>
    <p:sldId id="468" r:id="rId1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modifyVerifier cryptProviderType="rsaFull" cryptAlgorithmClass="hash" cryptAlgorithmType="typeAny" cryptAlgorithmSid="4" spinCount="50000" saltData="sjFoY2JWeb8ddTU929cIkQ" hashData="FVKyvj3lK69pUPDYjAD+FQ092IY" cryptProvider="" algIdExt="0" algIdExtSource="" cryptProviderTypeExt="0" cryptProviderTypeExtSource="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FF00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99" autoAdjust="0"/>
    <p:restoredTop sz="91905" autoAdjust="0"/>
  </p:normalViewPr>
  <p:slideViewPr>
    <p:cSldViewPr>
      <p:cViewPr varScale="1">
        <p:scale>
          <a:sx n="112" d="100"/>
          <a:sy n="112" d="100"/>
        </p:scale>
        <p:origin x="-156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4B55A35A-FDF7-471B-BC17-2929C339B12B}" type="datetimeFigureOut">
              <a:rPr lang="it-IT"/>
              <a:pPr>
                <a:defRPr/>
              </a:pPr>
              <a:t>02/04/2015</a:t>
            </a:fld>
            <a:endParaRPr lang="it-IT"/>
          </a:p>
        </p:txBody>
      </p:sp>
      <p:sp>
        <p:nvSpPr>
          <p:cNvPr id="15770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2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A1A8B0A-C23F-4AE6-9A37-F1763A85E0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altLang="it-IT" smtClean="0"/>
              <a:t>volvolo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ttangolo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7" name="Rettangolo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15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6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7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6CF301-0D48-4711-B48F-44D9910D53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BD625-058F-47BE-B627-D83F12D9BE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011D0-D125-460F-9556-FF9E2594C2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4975D-1205-4EF4-A8E8-6E3836A3DE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DFB08-7785-435E-B727-3FF1F46506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C4042-9D42-4F0D-9CA7-EA5C30F2A6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3648 h 3648"/>
              <a:gd name="T2" fmla="*/ 720 w 2736"/>
              <a:gd name="T3" fmla="*/ 2016 h 3648"/>
              <a:gd name="T4" fmla="*/ 2736 w 2736"/>
              <a:gd name="T5" fmla="*/ 0 h 3648"/>
              <a:gd name="T6" fmla="*/ 2736 w 2736"/>
              <a:gd name="T7" fmla="*/ 96 h 3648"/>
              <a:gd name="T8" fmla="*/ 744 w 2736"/>
              <a:gd name="T9" fmla="*/ 2038 h 3648"/>
              <a:gd name="T10" fmla="*/ 48 w 2736"/>
              <a:gd name="T11" fmla="*/ 3648 h 3648"/>
              <a:gd name="T12" fmla="*/ 0 w 2736"/>
              <a:gd name="T13" fmla="*/ 3648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" name="Figura a mano libera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4080 h 4128"/>
              <a:gd name="T2" fmla="*/ 0 w 3504"/>
              <a:gd name="T3" fmla="*/ 4128 h 4128"/>
              <a:gd name="T4" fmla="*/ 3504 w 3504"/>
              <a:gd name="T5" fmla="*/ 2640 h 4128"/>
              <a:gd name="T6" fmla="*/ 2880 w 3504"/>
              <a:gd name="T7" fmla="*/ 0 h 4128"/>
              <a:gd name="T8" fmla="*/ 2832 w 3504"/>
              <a:gd name="T9" fmla="*/ 0 h 4128"/>
              <a:gd name="T10" fmla="*/ 3465 w 3504"/>
              <a:gd name="T11" fmla="*/ 2619 h 4128"/>
              <a:gd name="T12" fmla="*/ 0 w 3504"/>
              <a:gd name="T13" fmla="*/ 4080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" name="Figura a mano libera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igura a mano libera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igura a mano libera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5" name="Figura a mano libera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Figura a mano libera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Rettangolo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0" name="Rettangolo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1" name="Rettangolo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Rettangolo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3" name="Rettangolo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4" name="Rettangolo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F0B754-5D79-4B63-BC0A-1643E2EF57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A50A01-5540-4395-B5AB-3E871A8161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9" name="Rettangolo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0" name="Rettangolo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3" name="Rettangolo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4" name="Rettangolo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5" name="Rettangolo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A1C9F9-55CA-4BB1-B2D2-91FE984EF4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D5483-07C4-4BBD-91B6-BDF51981E5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6141BE-A089-458A-AF48-24DFAA74A0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5BC77-4577-41B6-871A-99CE03EEE4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6" name="Connettore 1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o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Connettore 1 7"/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o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Connettore 1 11"/>
            <p:cNvCxnSpPr/>
            <p:nvPr/>
          </p:nvCxnSpPr>
          <p:spPr>
            <a:xfrm rot="16200000">
              <a:off x="6663593" y="12964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 rot="5400000" flipH="1">
              <a:off x="6744513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o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Connettore 1 15"/>
            <p:cNvCxnSpPr/>
            <p:nvPr/>
          </p:nvCxnSpPr>
          <p:spPr>
            <a:xfrm rot="16200000">
              <a:off x="6663592" y="12964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 rot="5400000" flipH="1">
              <a:off x="6744512" y="1295466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9" name="Segnaposto data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0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3CA59E-5147-4B21-ABB1-FE10BB3746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7" name="Rettangolo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36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2D73E4C3-5B07-4DDD-BF63-11DAA17F37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2" r:id="rId1"/>
    <p:sldLayoutId id="2147483855" r:id="rId2"/>
    <p:sldLayoutId id="2147483863" r:id="rId3"/>
    <p:sldLayoutId id="2147483864" r:id="rId4"/>
    <p:sldLayoutId id="2147483865" r:id="rId5"/>
    <p:sldLayoutId id="2147483856" r:id="rId6"/>
    <p:sldLayoutId id="2147483866" r:id="rId7"/>
    <p:sldLayoutId id="2147483857" r:id="rId8"/>
    <p:sldLayoutId id="214748386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C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2.bp.blogspot.com/_gC5ROfXWvpE/TGRyf4hrQ_I/AAAAAAAAJIQ/gZodKwmu0SQ/s1600/panzettone.JPG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it.wikipedia.org/wiki/File:Digital_rectal_exam_IT.jpg" TargetMode="Externa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3500438"/>
            <a:ext cx="7772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</a:rPr>
              <a:t>                     </a:t>
            </a:r>
            <a:r>
              <a:rPr lang="it-IT" altLang="it-IT" sz="28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Prof. M.F.BURATTINI</a:t>
            </a:r>
          </a:p>
        </p:txBody>
      </p:sp>
      <p:sp>
        <p:nvSpPr>
          <p:cNvPr id="8195" name="WordArt 4"/>
          <p:cNvSpPr>
            <a:spLocks noChangeArrowheads="1" noChangeShapeType="1" noTextEdit="1"/>
          </p:cNvSpPr>
          <p:nvPr/>
        </p:nvSpPr>
        <p:spPr bwMode="auto">
          <a:xfrm>
            <a:off x="1042988" y="1341438"/>
            <a:ext cx="7488237" cy="1366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4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Berlin Sans FB Demi"/>
              </a:rPr>
              <a:t>SEMEIOTICA CHIRURGICA </a:t>
            </a:r>
          </a:p>
          <a:p>
            <a:pPr algn="ctr"/>
            <a:r>
              <a:rPr lang="it-IT" sz="4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Berlin Sans FB Demi"/>
              </a:rPr>
              <a:t>DELL'ADDOME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790575"/>
            <a:ext cx="5256212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4465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PERITONITI DIFFUSE PRIMITIVE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Comic Sans MS" pitchFamily="66" charset="0"/>
              </a:rPr>
              <a:t>PERITONITI ACUTE DIFFUSE SECONDARIE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/>
            <a:r>
              <a:rPr lang="it-IT" altLang="it-IT" sz="2400" b="1" smtClean="0">
                <a:solidFill>
                  <a:srgbClr val="FFFF00"/>
                </a:solidFill>
                <a:latin typeface="Comic Sans MS" pitchFamily="66" charset="0"/>
              </a:rPr>
              <a:t>A) PROCESSO PATOLOGICO (propagazione di processo infiammatorio o perforazione di organo cavo)</a:t>
            </a:r>
            <a:r>
              <a:rPr lang="it-IT" altLang="it-IT" b="1" smtClean="0">
                <a:solidFill>
                  <a:srgbClr val="FFFF00"/>
                </a:solidFill>
                <a:latin typeface="Comic Sans MS" pitchFamily="66" charset="0"/>
              </a:rPr>
              <a:t> :</a:t>
            </a:r>
            <a:endParaRPr lang="it-IT" altLang="it-IT" sz="2400" b="1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/>
            <a:r>
              <a:rPr lang="it-IT" altLang="it-IT" sz="2400" b="1" i="1" smtClean="0">
                <a:latin typeface="Comic Sans MS" pitchFamily="66" charset="0"/>
              </a:rPr>
              <a:t>ulcera peptica perforata</a:t>
            </a:r>
          </a:p>
          <a:p>
            <a:pPr eaLnBrk="1" hangingPunct="1"/>
            <a:r>
              <a:rPr lang="it-IT" altLang="it-IT" sz="2400" b="1" i="1" smtClean="0">
                <a:latin typeface="Comic Sans MS" pitchFamily="66" charset="0"/>
              </a:rPr>
              <a:t>appendicite acuta</a:t>
            </a:r>
          </a:p>
          <a:p>
            <a:pPr eaLnBrk="1" hangingPunct="1"/>
            <a:r>
              <a:rPr lang="it-IT" altLang="it-IT" sz="2400" b="1" i="1" smtClean="0">
                <a:latin typeface="Comic Sans MS" pitchFamily="66" charset="0"/>
              </a:rPr>
              <a:t>colecistite acuta</a:t>
            </a:r>
          </a:p>
          <a:p>
            <a:pPr eaLnBrk="1" hangingPunct="1"/>
            <a:r>
              <a:rPr lang="it-IT" altLang="it-IT" sz="2400" b="1" i="1" smtClean="0">
                <a:latin typeface="Comic Sans MS" pitchFamily="66" charset="0"/>
              </a:rPr>
              <a:t>ischemia intestinale</a:t>
            </a:r>
          </a:p>
          <a:p>
            <a:pPr eaLnBrk="1" hangingPunct="1"/>
            <a:r>
              <a:rPr lang="it-IT" altLang="it-IT" sz="2400" b="1" i="1" smtClean="0">
                <a:latin typeface="Comic Sans MS" pitchFamily="66" charset="0"/>
              </a:rPr>
              <a:t>diverticolite</a:t>
            </a:r>
          </a:p>
          <a:p>
            <a:pPr eaLnBrk="1" hangingPunct="1"/>
            <a:r>
              <a:rPr lang="it-IT" altLang="it-IT" sz="2400" b="1" i="1" smtClean="0">
                <a:latin typeface="Comic Sans MS" pitchFamily="66" charset="0"/>
              </a:rPr>
              <a:t>neoplasia  complicata</a:t>
            </a:r>
          </a:p>
          <a:p>
            <a:pPr eaLnBrk="1" hangingPunct="1"/>
            <a:r>
              <a:rPr lang="it-IT" altLang="it-IT" sz="2400" b="1" i="1" smtClean="0">
                <a:latin typeface="Comic Sans MS" pitchFamily="66" charset="0"/>
              </a:rPr>
              <a:t>pancreatite acuta</a:t>
            </a:r>
          </a:p>
          <a:p>
            <a:pPr eaLnBrk="1" hangingPunct="1"/>
            <a:r>
              <a:rPr lang="it-IT" altLang="it-IT" sz="2400" b="1" i="1" smtClean="0">
                <a:latin typeface="Comic Sans MS" pitchFamily="66" charset="0"/>
              </a:rPr>
              <a:t>altre</a:t>
            </a:r>
            <a:endParaRPr lang="it-IT" altLang="it-IT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Comic Sans MS" pitchFamily="66" charset="0"/>
              </a:rPr>
              <a:t>PERITONITI ACUTE DIFFUSE SECONDARIE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628775"/>
            <a:ext cx="8229600" cy="4530725"/>
          </a:xfrm>
        </p:spPr>
        <p:txBody>
          <a:bodyPr/>
          <a:lstStyle/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B) TRAUMA (perforazione-rottura di viscere cavo)</a:t>
            </a:r>
            <a:endParaRPr lang="it-IT" altLang="it-IT" b="1" i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Comic Sans MS" pitchFamily="66" charset="0"/>
              </a:rPr>
              <a:t>PERITONITI ACUTE DIFFUSE SECONDARIE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C) POSTOPERATORIE:</a:t>
            </a:r>
          </a:p>
          <a:p>
            <a:pPr eaLnBrk="1" hangingPunct="1"/>
            <a:r>
              <a:rPr lang="it-IT" altLang="it-IT" b="1" i="1" smtClean="0">
                <a:latin typeface="Comic Sans MS" pitchFamily="66" charset="0"/>
              </a:rPr>
              <a:t>deiscenza anastomotica</a:t>
            </a:r>
          </a:p>
          <a:p>
            <a:pPr eaLnBrk="1" hangingPunct="1"/>
            <a:r>
              <a:rPr lang="it-IT" altLang="it-IT" b="1" i="1" smtClean="0">
                <a:latin typeface="Comic Sans MS" pitchFamily="66" charset="0"/>
              </a:rPr>
              <a:t>gangrena di organo cavo devascolarizzato</a:t>
            </a:r>
          </a:p>
          <a:p>
            <a:pPr eaLnBrk="1" hangingPunct="1"/>
            <a:r>
              <a:rPr lang="it-IT" altLang="it-IT" b="1" i="1" smtClean="0">
                <a:latin typeface="Comic Sans MS" pitchFamily="66" charset="0"/>
              </a:rPr>
              <a:t>pancreatite postoperatoria</a:t>
            </a:r>
          </a:p>
          <a:p>
            <a:pPr eaLnBrk="1" hangingPunct="1"/>
            <a:r>
              <a:rPr lang="it-IT" altLang="it-IT" b="1" i="1" smtClean="0">
                <a:latin typeface="Comic Sans MS" pitchFamily="66" charset="0"/>
              </a:rPr>
              <a:t>altre</a:t>
            </a:r>
            <a:endParaRPr lang="it-IT" altLang="it-IT" b="1" i="1" smtClean="0">
              <a:solidFill>
                <a:srgbClr val="FFFF00"/>
              </a:solidFill>
            </a:endParaRPr>
          </a:p>
          <a:p>
            <a:pPr eaLnBrk="1" hangingPunct="1"/>
            <a:endParaRPr lang="it-IT" altLang="it-IT" b="1" i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Comic Sans MS" pitchFamily="66" charset="0"/>
              </a:rPr>
              <a:t>PERITONITI ACUTE DIFFUSE SECONDARIE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D) IATROGENE:</a:t>
            </a:r>
          </a:p>
          <a:p>
            <a:pPr eaLnBrk="1" hangingPunct="1"/>
            <a:r>
              <a:rPr lang="it-IT" altLang="it-IT" b="1" i="1" smtClean="0">
                <a:latin typeface="Comic Sans MS" pitchFamily="66" charset="0"/>
              </a:rPr>
              <a:t>da talco</a:t>
            </a:r>
          </a:p>
          <a:p>
            <a:pPr eaLnBrk="1" hangingPunct="1"/>
            <a:r>
              <a:rPr lang="it-IT" altLang="it-IT" b="1" i="1" smtClean="0">
                <a:latin typeface="Comic Sans MS" pitchFamily="66" charset="0"/>
              </a:rPr>
              <a:t>strumentali</a:t>
            </a:r>
          </a:p>
          <a:p>
            <a:pPr eaLnBrk="1" hangingPunct="1"/>
            <a:r>
              <a:rPr lang="it-IT" altLang="it-IT" b="1" i="1" smtClean="0">
                <a:latin typeface="Comic Sans MS" pitchFamily="66" charset="0"/>
              </a:rPr>
              <a:t>da bario</a:t>
            </a:r>
          </a:p>
          <a:p>
            <a:pPr eaLnBrk="1" hangingPunct="1"/>
            <a:r>
              <a:rPr lang="it-IT" altLang="it-IT" b="1" i="1" smtClean="0">
                <a:latin typeface="Comic Sans MS" pitchFamily="66" charset="0"/>
              </a:rPr>
              <a:t>in corso di dialisi</a:t>
            </a:r>
          </a:p>
          <a:p>
            <a:pPr eaLnBrk="1" hangingPunct="1"/>
            <a:r>
              <a:rPr lang="it-IT" altLang="it-IT" b="1" i="1" smtClean="0">
                <a:latin typeface="Comic Sans MS" pitchFamily="66" charset="0"/>
              </a:rPr>
              <a:t>altre</a:t>
            </a:r>
            <a:endParaRPr lang="it-IT" altLang="it-IT" b="1" i="1" smtClean="0">
              <a:solidFill>
                <a:srgbClr val="FFFF00"/>
              </a:solidFill>
            </a:endParaRPr>
          </a:p>
          <a:p>
            <a:pPr eaLnBrk="1" hangingPunct="1"/>
            <a:endParaRPr lang="it-IT" altLang="it-IT" b="1" i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Comic Sans MS" pitchFamily="66" charset="0"/>
              </a:rPr>
              <a:t>PERITONITI: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sz="2800" b="1" smtClean="0">
                <a:solidFill>
                  <a:srgbClr val="00FF00"/>
                </a:solidFill>
                <a:latin typeface="Comic Sans MS" pitchFamily="66" charset="0"/>
              </a:rPr>
              <a:t>La peritonite batterica, dopo una fase precoce (il cui </a:t>
            </a:r>
            <a:r>
              <a:rPr lang="it-IT" altLang="it-IT" sz="2800" b="1" u="sng" smtClean="0">
                <a:solidFill>
                  <a:srgbClr val="00FF00"/>
                </a:solidFill>
                <a:latin typeface="Comic Sans MS" pitchFamily="66" charset="0"/>
              </a:rPr>
              <a:t>tempestivo riconoscimento</a:t>
            </a:r>
            <a:r>
              <a:rPr lang="it-IT" altLang="it-IT" sz="2800" b="1" smtClean="0">
                <a:solidFill>
                  <a:srgbClr val="00FF00"/>
                </a:solidFill>
                <a:latin typeface="Comic Sans MS" pitchFamily="66" charset="0"/>
              </a:rPr>
              <a:t> è fondamentale) evolve verso la fase conclamata di</a:t>
            </a:r>
            <a:r>
              <a:rPr lang="it-IT" altLang="it-IT" sz="2800" b="1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sz="2800" b="1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b="1" smtClean="0">
                <a:solidFill>
                  <a:srgbClr val="FF0000"/>
                </a:solidFill>
                <a:latin typeface="Comic Sans MS" pitchFamily="66" charset="0"/>
              </a:rPr>
              <a:t>SHOCK SETTICO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sz="2800" b="1" smtClean="0">
                <a:solidFill>
                  <a:srgbClr val="FFFF00"/>
                </a:solidFill>
                <a:latin typeface="Comic Sans MS" pitchFamily="66" charset="0"/>
              </a:rPr>
              <a:t>(febbre, polso piccolo e frequente, ipotensione, polipnea, dispnea, obnubilamento, oligo-anuria, disidratazione, MOF)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Comic Sans MS" pitchFamily="66" charset="0"/>
              </a:rPr>
              <a:t>PERITONITI: SINTOMATOLOGIA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 b="1" smtClean="0">
                <a:solidFill>
                  <a:srgbClr val="FF0000"/>
                </a:solidFill>
                <a:latin typeface="Comic Sans MS" pitchFamily="66" charset="0"/>
              </a:rPr>
              <a:t>GENERALE: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latin typeface="Comic Sans MS" pitchFamily="66" charset="0"/>
              </a:rPr>
              <a:t>Febbre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latin typeface="Comic Sans MS" pitchFamily="66" charset="0"/>
              </a:rPr>
              <a:t>Tachicardia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latin typeface="Comic Sans MS" pitchFamily="66" charset="0"/>
              </a:rPr>
              <a:t>Tachipnea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latin typeface="Comic Sans MS" pitchFamily="66" charset="0"/>
              </a:rPr>
              <a:t>Contrazione della diuresi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latin typeface="Comic Sans MS" pitchFamily="66" charset="0"/>
              </a:rPr>
              <a:t>Segni di shock ipovolemico e/o settico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smtClean="0">
                <a:solidFill>
                  <a:srgbClr val="FF0000"/>
                </a:solidFill>
                <a:latin typeface="Comic Sans MS" pitchFamily="66" charset="0"/>
              </a:rPr>
              <a:t>LOCALE: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latin typeface="Comic Sans MS" pitchFamily="66" charset="0"/>
              </a:rPr>
              <a:t>Dolore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latin typeface="Comic Sans MS" pitchFamily="66" charset="0"/>
              </a:rPr>
              <a:t>Contrattura di difesa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latin typeface="Comic Sans MS" pitchFamily="66" charset="0"/>
              </a:rPr>
              <a:t>Segni dell</a:t>
            </a:r>
            <a:r>
              <a:rPr lang="it-IT" altLang="it-IT" sz="2800" b="1" i="1" smtClean="0"/>
              <a:t>’</a:t>
            </a:r>
            <a:r>
              <a:rPr lang="it-IT" altLang="it-IT" sz="2800" b="1" i="1" smtClean="0">
                <a:latin typeface="Comic Sans MS" pitchFamily="66" charset="0"/>
              </a:rPr>
              <a:t>ileo dinamico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Comic Sans MS" pitchFamily="66" charset="0"/>
              </a:rPr>
              <a:t>PERITONITI:DIAGNOSI</a:t>
            </a:r>
            <a:br>
              <a:rPr lang="it-IT" b="1" smtClean="0">
                <a:solidFill>
                  <a:srgbClr val="FF0000"/>
                </a:solidFill>
                <a:latin typeface="Comic Sans MS" pitchFamily="66" charset="0"/>
              </a:rPr>
            </a:br>
            <a:endParaRPr lang="it-IT" b="1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628775"/>
            <a:ext cx="8229600" cy="4530725"/>
          </a:xfrm>
        </p:spPr>
        <p:txBody>
          <a:bodyPr/>
          <a:lstStyle/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Anamnesi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Esame semeiologico 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Esami ematochimici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Rx diretta addome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Ecografia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(TC)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52488" y="692150"/>
            <a:ext cx="8291512" cy="1368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Comic Sans MS" pitchFamily="66" charset="0"/>
              </a:rPr>
              <a:t>PERITONITI:DIAGNOSI</a:t>
            </a:r>
            <a:br>
              <a:rPr lang="it-IT" b="1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b="1" i="1" smtClean="0">
                <a:solidFill>
                  <a:srgbClr val="FF6600"/>
                </a:solidFill>
                <a:latin typeface="Comic Sans MS" pitchFamily="66" charset="0"/>
              </a:rPr>
              <a:t>ESAME SEMEIOLOGICO:</a:t>
            </a:r>
            <a:r>
              <a:rPr lang="it-IT" b="1" i="1" smtClean="0">
                <a:solidFill>
                  <a:srgbClr val="FFFF00"/>
                </a:solidFill>
                <a:latin typeface="Comic Sans MS" pitchFamily="66" charset="0"/>
              </a:rPr>
              <a:t/>
            </a:r>
            <a:br>
              <a:rPr lang="it-IT" b="1" i="1" smtClean="0">
                <a:solidFill>
                  <a:srgbClr val="FFFF00"/>
                </a:solidFill>
                <a:latin typeface="Comic Sans MS" pitchFamily="66" charset="0"/>
              </a:rPr>
            </a:br>
            <a:endParaRPr lang="it-IT" b="1" i="1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2205038"/>
            <a:ext cx="8229600" cy="39544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ISPEZIONE: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Paziente immobile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Incremento del dolore con la tosse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Respiro costale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b="1" i="1" smtClean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175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Comic Sans MS" pitchFamily="66" charset="0"/>
              </a:rPr>
              <a:t>PERITONITI:DIAGNOSI</a:t>
            </a:r>
            <a:br>
              <a:rPr lang="it-IT" b="1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b="1" i="1" smtClean="0">
                <a:solidFill>
                  <a:srgbClr val="FF6600"/>
                </a:solidFill>
                <a:latin typeface="Comic Sans MS" pitchFamily="66" charset="0"/>
              </a:rPr>
              <a:t>ESAME SEMEIOLOGICO:</a:t>
            </a:r>
            <a:r>
              <a:rPr lang="it-IT" b="1" i="1" smtClean="0">
                <a:solidFill>
                  <a:srgbClr val="FFFF00"/>
                </a:solidFill>
                <a:latin typeface="Comic Sans MS" pitchFamily="66" charset="0"/>
              </a:rPr>
              <a:t/>
            </a:r>
            <a:br>
              <a:rPr lang="it-IT" b="1" i="1" smtClean="0">
                <a:solidFill>
                  <a:srgbClr val="FFFF00"/>
                </a:solidFill>
                <a:latin typeface="Comic Sans MS" pitchFamily="66" charset="0"/>
              </a:rPr>
            </a:br>
            <a:endParaRPr lang="it-IT" b="1" i="1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2060575"/>
            <a:ext cx="8229600" cy="40703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PALPAZIONE:</a:t>
            </a:r>
          </a:p>
          <a:p>
            <a:pPr eaLnBrk="1" hangingPunct="1"/>
            <a:r>
              <a:rPr lang="it-IT" altLang="it-IT" b="1" i="1" smtClean="0">
                <a:solidFill>
                  <a:srgbClr val="FF0000"/>
                </a:solidFill>
                <a:latin typeface="Comic Sans MS" pitchFamily="66" charset="0"/>
              </a:rPr>
              <a:t>Contrattura muscolare</a:t>
            </a:r>
          </a:p>
          <a:p>
            <a:pPr eaLnBrk="1" hangingPunct="1"/>
            <a:r>
              <a:rPr lang="it-IT" altLang="it-IT" b="1" i="1" smtClean="0">
                <a:solidFill>
                  <a:srgbClr val="FF0000"/>
                </a:solidFill>
                <a:latin typeface="Comic Sans MS" pitchFamily="66" charset="0"/>
              </a:rPr>
              <a:t>Segno di Blumberg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ESPLORAZIONE RETTALE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ESPLORAZIONE VAGINALE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b="1" i="1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altLang="it-IT" b="1" i="1" smtClean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260350"/>
            <a:ext cx="4351338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olo 1"/>
          <p:cNvSpPr>
            <a:spLocks noGrp="1"/>
          </p:cNvSpPr>
          <p:nvPr>
            <p:ph type="title"/>
          </p:nvPr>
        </p:nvSpPr>
        <p:spPr>
          <a:xfrm>
            <a:off x="914400" y="333375"/>
            <a:ext cx="7772400" cy="10937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Perforazione di organo cavo: pneumoperitoneo</a:t>
            </a:r>
          </a:p>
        </p:txBody>
      </p:sp>
      <p:pic>
        <p:nvPicPr>
          <p:cNvPr id="119811" name="Picture 3" descr="D:\Addome_Acuto\33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1557338"/>
            <a:ext cx="4465638" cy="4895850"/>
          </a:xfr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olo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</a:rPr>
              <a:t>Pneumoperitoneo</a:t>
            </a:r>
          </a:p>
        </p:txBody>
      </p:sp>
      <p:pic>
        <p:nvPicPr>
          <p:cNvPr id="120835" name="Picture 2" descr="C:\Users\Federica\Desktop\Dia14_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205038"/>
            <a:ext cx="410527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3" descr="C:\Users\Federica\Desktop\Dia15_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087563"/>
            <a:ext cx="4175125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alce d'aria-gen"/>
          <p:cNvPicPr>
            <a:picLocks noChangeAspect="1" noChangeArrowheads="1"/>
          </p:cNvPicPr>
          <p:nvPr/>
        </p:nvPicPr>
        <p:blipFill>
          <a:blip r:embed="rId2"/>
          <a:srcRect l="5383" b="30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IMAGE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0"/>
            <a:ext cx="5691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906" name="Object 4"/>
          <p:cNvGraphicFramePr>
            <a:graphicFrameLocks noChangeAspect="1"/>
          </p:cNvGraphicFramePr>
          <p:nvPr/>
        </p:nvGraphicFramePr>
        <p:xfrm>
          <a:off x="1042988" y="852488"/>
          <a:ext cx="7058025" cy="5153025"/>
        </p:xfrm>
        <a:graphic>
          <a:graphicData uri="http://schemas.openxmlformats.org/presentationml/2006/ole">
            <p:oleObj spid="_x0000_s123906" name="Documento Imaging" r:id="rId3" imgW="3437744" imgH="1938728" progId="Imaging.Document">
              <p:embed/>
            </p:oleObj>
          </a:graphicData>
        </a:graphic>
      </p:graphicFrame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chemeClr val="tx2">
                    <a:satMod val="200000"/>
                  </a:schemeClr>
                </a:solidFill>
              </a:rPr>
              <a:t>Peritonite diffusa purulenta</a:t>
            </a:r>
          </a:p>
        </p:txBody>
      </p:sp>
      <p:pic>
        <p:nvPicPr>
          <p:cNvPr id="124931" name="Picture 4" descr="DSCN26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611313"/>
            <a:ext cx="5832475" cy="4375150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73238"/>
            <a:ext cx="8229600" cy="2592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54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ADDOME ACUTO</a:t>
            </a:r>
            <a:br>
              <a:rPr lang="it-IT" sz="54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54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OCCLUSIVO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dirty="0" smtClean="0">
                <a:solidFill>
                  <a:schemeClr val="tx2">
                    <a:satMod val="200000"/>
                  </a:schemeClr>
                </a:solidFill>
                <a:latin typeface="Comic Sans MS" pitchFamily="66" charset="0"/>
              </a:rPr>
              <a:t/>
            </a:r>
            <a:br>
              <a:rPr lang="it-IT" sz="3200" dirty="0" smtClean="0">
                <a:solidFill>
                  <a:schemeClr val="tx2">
                    <a:satMod val="200000"/>
                  </a:schemeClr>
                </a:solidFill>
                <a:latin typeface="Comic Sans MS" pitchFamily="66" charset="0"/>
              </a:rPr>
            </a:br>
            <a:r>
              <a:rPr lang="it-IT" sz="3200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3600" b="1" i="1" dirty="0" smtClean="0">
                <a:solidFill>
                  <a:srgbClr val="FF0000"/>
                </a:solidFill>
                <a:latin typeface="Comic Sans MS" pitchFamily="66" charset="0"/>
              </a:rPr>
              <a:t>OCCLUSIONI INTESTINALI </a:t>
            </a:r>
            <a:r>
              <a:rPr lang="it-IT" sz="3200" dirty="0" smtClean="0">
                <a:solidFill>
                  <a:schemeClr val="tx2">
                    <a:satMod val="200000"/>
                  </a:schemeClr>
                </a:solidFill>
                <a:latin typeface="Comic Sans MS" pitchFamily="66" charset="0"/>
              </a:rPr>
              <a:t/>
            </a:r>
            <a:br>
              <a:rPr lang="it-IT" sz="3200" dirty="0" smtClean="0">
                <a:solidFill>
                  <a:schemeClr val="tx2">
                    <a:satMod val="200000"/>
                  </a:schemeClr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chemeClr val="tx2">
                    <a:satMod val="200000"/>
                  </a:schemeClr>
                </a:solidFill>
                <a:latin typeface="Comic Sans MS" pitchFamily="66" charset="0"/>
              </a:rPr>
              <a:t/>
            </a:r>
            <a:br>
              <a:rPr lang="it-IT" sz="3200" dirty="0" smtClean="0">
                <a:solidFill>
                  <a:schemeClr val="tx2">
                    <a:satMod val="20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chemeClr val="tx2">
                    <a:satMod val="200000"/>
                  </a:schemeClr>
                </a:solidFill>
                <a:latin typeface="Comic Sans MS" pitchFamily="66" charset="0"/>
              </a:rPr>
              <a:t/>
            </a:r>
            <a:br>
              <a:rPr lang="it-IT" sz="2000" dirty="0" smtClean="0">
                <a:solidFill>
                  <a:schemeClr val="tx2">
                    <a:satMod val="200000"/>
                  </a:schemeClr>
                </a:solidFill>
                <a:latin typeface="Comic Sans MS" pitchFamily="66" charset="0"/>
              </a:rPr>
            </a:br>
            <a:endParaRPr lang="it-IT" sz="2000" dirty="0" smtClean="0">
              <a:solidFill>
                <a:schemeClr val="tx2">
                  <a:satMod val="20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276475"/>
            <a:ext cx="7772400" cy="4079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sz="2800" b="1" smtClean="0">
                <a:solidFill>
                  <a:srgbClr val="FFFF00"/>
                </a:solidFill>
                <a:latin typeface="Comic Sans MS" pitchFamily="66" charset="0"/>
              </a:rPr>
              <a:t>Definizione: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sz="2800" b="1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b="1" smtClean="0">
                <a:solidFill>
                  <a:srgbClr val="FFFF00"/>
                </a:solidFill>
              </a:rPr>
              <a:t>“</a:t>
            </a:r>
            <a:r>
              <a:rPr lang="it-IT" altLang="it-IT" b="1" smtClean="0">
                <a:solidFill>
                  <a:srgbClr val="FFFF00"/>
                </a:solidFill>
                <a:latin typeface="Comic Sans MS" pitchFamily="66" charset="0"/>
              </a:rPr>
              <a:t> ARRESTO DELLA PROGRESSIONE DEL CONTENUTO SOLIDO,LIQUIDO E GASSOSO LUNGO IL TUBO GASTROENTERICO</a:t>
            </a:r>
            <a:r>
              <a:rPr lang="it-IT" altLang="it-IT" b="1" smtClean="0">
                <a:solidFill>
                  <a:srgbClr val="FFFF00"/>
                </a:solidFill>
              </a:rPr>
              <a:t>”</a:t>
            </a:r>
            <a:endParaRPr lang="it-IT" altLang="it-IT" b="1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b="1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b="1" smtClean="0">
                <a:solidFill>
                  <a:srgbClr val="FFFF00"/>
                </a:solidFill>
                <a:latin typeface="Comic Sans MS" pitchFamily="66" charset="0"/>
              </a:rPr>
              <a:t>Sinonimo :</a:t>
            </a:r>
            <a:r>
              <a:rPr lang="it-IT" altLang="it-IT" b="1" smtClean="0">
                <a:solidFill>
                  <a:schemeClr val="hlink"/>
                </a:solidFill>
                <a:latin typeface="Comic Sans MS" pitchFamily="66" charset="0"/>
              </a:rPr>
              <a:t>   </a:t>
            </a:r>
            <a:r>
              <a:rPr lang="it-IT" altLang="it-IT" b="1" smtClean="0">
                <a:solidFill>
                  <a:srgbClr val="FF0066"/>
                </a:solidFill>
              </a:rPr>
              <a:t>“</a:t>
            </a:r>
            <a:r>
              <a:rPr lang="it-IT" altLang="it-IT" b="1" smtClean="0">
                <a:solidFill>
                  <a:srgbClr val="FF0066"/>
                </a:solidFill>
                <a:latin typeface="Comic Sans MS" pitchFamily="66" charset="0"/>
              </a:rPr>
              <a:t> ILEO </a:t>
            </a:r>
            <a:r>
              <a:rPr lang="it-IT" altLang="it-IT" b="1" smtClean="0">
                <a:solidFill>
                  <a:srgbClr val="FF0066"/>
                </a:solidFill>
              </a:rPr>
              <a:t>”</a:t>
            </a:r>
            <a:endParaRPr lang="it-IT" altLang="it-IT" b="1" smtClean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it-IT" altLang="it-IT" sz="16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7959725" cy="987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smtClean="0">
                <a:solidFill>
                  <a:schemeClr val="hlink"/>
                </a:solidFill>
                <a:latin typeface="Comic Sans MS" pitchFamily="66" charset="0"/>
              </a:rPr>
              <a:t/>
            </a:r>
            <a:br>
              <a:rPr lang="it-IT" sz="3200" smtClean="0">
                <a:solidFill>
                  <a:schemeClr val="hlink"/>
                </a:solidFill>
                <a:latin typeface="Comic Sans MS" pitchFamily="66" charset="0"/>
              </a:rPr>
            </a:br>
            <a:r>
              <a:rPr lang="it-IT" sz="3200" smtClean="0">
                <a:solidFill>
                  <a:schemeClr val="hlink"/>
                </a:solidFill>
                <a:latin typeface="Comic Sans MS" pitchFamily="66" charset="0"/>
              </a:rPr>
              <a:t/>
            </a:r>
            <a:br>
              <a:rPr lang="it-IT" sz="3200" smtClean="0">
                <a:solidFill>
                  <a:schemeClr val="hlink"/>
                </a:solidFill>
                <a:latin typeface="Comic Sans MS" pitchFamily="66" charset="0"/>
              </a:rPr>
            </a:br>
            <a:r>
              <a:rPr lang="it-IT" sz="3200" b="1" i="1" smtClean="0">
                <a:solidFill>
                  <a:srgbClr val="FF0000"/>
                </a:solidFill>
                <a:latin typeface="Comic Sans MS" pitchFamily="66" charset="0"/>
              </a:rPr>
              <a:t>OCCLUSIONI INTESTINALI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it-IT" altLang="it-IT" smtClean="0"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Classificazione: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b="1" i="1" smtClean="0">
              <a:solidFill>
                <a:srgbClr val="FFFF00"/>
              </a:solidFill>
              <a:latin typeface="Comic Sans MS" pitchFamily="66" charset="0"/>
            </a:endParaRPr>
          </a:p>
          <a:p>
            <a:pPr lvl="2" eaLnBrk="1" hangingPunct="1"/>
            <a:r>
              <a:rPr lang="it-IT" altLang="it-IT" sz="3200" b="1" i="1" smtClean="0">
                <a:solidFill>
                  <a:srgbClr val="FFFF00"/>
                </a:solidFill>
                <a:latin typeface="Comic Sans MS" pitchFamily="66" charset="0"/>
              </a:rPr>
              <a:t>OCCLUSIONI MECCANICHE</a:t>
            </a:r>
          </a:p>
          <a:p>
            <a:pPr eaLnBrk="1" hangingPunct="1"/>
            <a:endParaRPr lang="it-IT" altLang="it-IT" b="1" i="1" smtClean="0">
              <a:solidFill>
                <a:srgbClr val="FFFF00"/>
              </a:solidFill>
              <a:latin typeface="Comic Sans MS" pitchFamily="66" charset="0"/>
            </a:endParaRPr>
          </a:p>
          <a:p>
            <a:pPr lvl="2" eaLnBrk="1" hangingPunct="1"/>
            <a:r>
              <a:rPr lang="it-IT" altLang="it-IT" sz="3200" b="1" i="1" smtClean="0">
                <a:solidFill>
                  <a:srgbClr val="FFFF00"/>
                </a:solidFill>
                <a:latin typeface="Comic Sans MS" pitchFamily="66" charset="0"/>
              </a:rPr>
              <a:t>OCCLUSIONI DINAMICHE</a:t>
            </a: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it-IT" altLang="it-IT" sz="160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  <a:t>OCCLUSIONI INTESTINALI</a:t>
            </a:r>
            <a:b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</a:br>
            <a:r>
              <a:rPr lang="it-IT" b="1" i="1" smtClean="0">
                <a:solidFill>
                  <a:srgbClr val="FF0066"/>
                </a:solidFill>
                <a:latin typeface="Comic Sans MS" pitchFamily="66" charset="0"/>
              </a:rPr>
              <a:t>MECCANICHE</a:t>
            </a:r>
            <a:endParaRPr lang="it-IT" b="1" i="1" smtClean="0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349500"/>
            <a:ext cx="82296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o </a:t>
            </a:r>
            <a:r>
              <a:rPr lang="it-IT" altLang="it-IT" b="1" i="1" smtClean="0">
                <a:solidFill>
                  <a:srgbClr val="FF0066"/>
                </a:solidFill>
                <a:latin typeface="Comic Sans MS" pitchFamily="66" charset="0"/>
              </a:rPr>
              <a:t>ILEO MECCANICO </a:t>
            </a:r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= </a:t>
            </a:r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arresto della fisiologica progressione del contenuto intestinale </a:t>
            </a:r>
            <a:r>
              <a:rPr lang="it-IT" altLang="it-IT" b="1" i="1" u="sng" smtClean="0">
                <a:solidFill>
                  <a:srgbClr val="FFFF00"/>
                </a:solidFill>
                <a:latin typeface="Comic Sans MS" pitchFamily="66" charset="0"/>
              </a:rPr>
              <a:t>per cause meccaniche, in </a:t>
            </a:r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presenza</a:t>
            </a:r>
            <a:r>
              <a:rPr lang="it-IT" altLang="it-IT" b="1" i="1" u="sng" smtClean="0">
                <a:solidFill>
                  <a:srgbClr val="FFFF00"/>
                </a:solidFill>
                <a:latin typeface="Comic Sans MS" pitchFamily="66" charset="0"/>
              </a:rPr>
              <a:t> di una normale capacit</a:t>
            </a:r>
            <a:r>
              <a:rPr lang="it-IT" altLang="it-IT" b="1" i="1" u="sng" smtClean="0">
                <a:solidFill>
                  <a:srgbClr val="FFFF00"/>
                </a:solidFill>
              </a:rPr>
              <a:t>à</a:t>
            </a:r>
            <a:r>
              <a:rPr lang="it-IT" altLang="it-IT" b="1" i="1" u="sng" smtClean="0">
                <a:solidFill>
                  <a:srgbClr val="FFFF00"/>
                </a:solidFill>
                <a:latin typeface="Comic Sans MS" pitchFamily="66" charset="0"/>
              </a:rPr>
              <a:t> peristaltica dell</a:t>
            </a:r>
            <a:r>
              <a:rPr lang="it-IT" altLang="it-IT" b="1" i="1" u="sng" smtClean="0">
                <a:solidFill>
                  <a:srgbClr val="FFFF00"/>
                </a:solidFill>
              </a:rPr>
              <a:t>’</a:t>
            </a:r>
            <a:r>
              <a:rPr lang="it-IT" altLang="it-IT" b="1" i="1" u="sng" smtClean="0">
                <a:solidFill>
                  <a:srgbClr val="FFFF00"/>
                </a:solidFill>
                <a:latin typeface="Comic Sans MS" pitchFamily="66" charset="0"/>
              </a:rPr>
              <a:t>intestino.</a:t>
            </a:r>
            <a:endParaRPr lang="it-IT" altLang="it-IT" b="1" i="1" smtClean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742950"/>
            <a:ext cx="6119813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510588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  <a:t/>
            </a:r>
            <a:b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</a:br>
            <a: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  <a:t>OCCLUSIONI INTESTINALI </a:t>
            </a:r>
            <a:b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</a:br>
            <a:r>
              <a:rPr lang="it-IT" b="1" i="1" smtClean="0">
                <a:solidFill>
                  <a:srgbClr val="FF0066"/>
                </a:solidFill>
                <a:latin typeface="Comic Sans MS" pitchFamily="66" charset="0"/>
              </a:rPr>
              <a:t>DINAMICHE</a:t>
            </a:r>
            <a: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  <a:t/>
            </a:r>
            <a:b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</a:br>
            <a:endParaRPr lang="it-IT" b="1" i="1" smtClean="0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852738"/>
            <a:ext cx="8540750" cy="35004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o </a:t>
            </a:r>
            <a:r>
              <a:rPr lang="it-IT" altLang="it-IT" b="1" i="1" smtClean="0">
                <a:solidFill>
                  <a:srgbClr val="FF0066"/>
                </a:solidFill>
                <a:latin typeface="Comic Sans MS" pitchFamily="66" charset="0"/>
              </a:rPr>
              <a:t>ILEO DINAMICO O PARALITICO</a:t>
            </a:r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 = </a:t>
            </a:r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Mancata progressione del contenuto intestinale per ridotta o assente peristalsi </a:t>
            </a:r>
            <a:r>
              <a:rPr lang="it-IT" altLang="it-IT" b="1" i="1" u="sng" smtClean="0">
                <a:solidFill>
                  <a:srgbClr val="FFFF00"/>
                </a:solidFill>
                <a:latin typeface="Comic Sans MS" pitchFamily="66" charset="0"/>
              </a:rPr>
              <a:t>da inibizione dell</a:t>
            </a:r>
            <a:r>
              <a:rPr lang="it-IT" altLang="it-IT" b="1" i="1" u="sng" smtClean="0">
                <a:solidFill>
                  <a:srgbClr val="FFFF00"/>
                </a:solidFill>
              </a:rPr>
              <a:t>’</a:t>
            </a:r>
            <a:r>
              <a:rPr lang="it-IT" altLang="it-IT" b="1" i="1" u="sng" smtClean="0">
                <a:solidFill>
                  <a:srgbClr val="FFFF00"/>
                </a:solidFill>
                <a:latin typeface="Comic Sans MS" pitchFamily="66" charset="0"/>
              </a:rPr>
              <a:t>attivit</a:t>
            </a:r>
            <a:r>
              <a:rPr lang="it-IT" altLang="it-IT" b="1" i="1" u="sng" smtClean="0">
                <a:solidFill>
                  <a:srgbClr val="FFFF00"/>
                </a:solidFill>
              </a:rPr>
              <a:t>à</a:t>
            </a:r>
            <a:r>
              <a:rPr lang="it-IT" altLang="it-IT" b="1" i="1" u="sng" smtClean="0">
                <a:solidFill>
                  <a:srgbClr val="FFFF00"/>
                </a:solidFill>
                <a:latin typeface="Comic Sans MS" pitchFamily="66" charset="0"/>
              </a:rPr>
              <a:t> neuromuscolare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200000"/>
                  </a:schemeClr>
                </a:solidFill>
              </a:rPr>
              <a:t>volvolo</a:t>
            </a:r>
          </a:p>
        </p:txBody>
      </p:sp>
      <p:pic>
        <p:nvPicPr>
          <p:cNvPr id="13107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65163" y="2984500"/>
            <a:ext cx="3638550" cy="2097088"/>
          </a:xfrm>
          <a:noFill/>
        </p:spPr>
      </p:pic>
      <p:pic>
        <p:nvPicPr>
          <p:cNvPr id="13107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14963" y="2189163"/>
            <a:ext cx="2495550" cy="3409950"/>
          </a:xfr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3209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67088" y="2055813"/>
            <a:ext cx="2867025" cy="4029075"/>
          </a:xfr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DSCN25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1239838" y="14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>
              <a:latin typeface="Comic Sans MS" pitchFamily="66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0" y="260350"/>
            <a:ext cx="386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chemeClr val="bg1"/>
                </a:solidFill>
                <a:latin typeface="Arial Black" pitchFamily="34" charset="0"/>
              </a:rPr>
              <a:t>Volvolo su briglia aderenziale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3832225" y="3236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200000"/>
                  </a:schemeClr>
                </a:solidFill>
              </a:rPr>
              <a:t>Invaginazione intestinale</a:t>
            </a:r>
          </a:p>
        </p:txBody>
      </p:sp>
      <p:pic>
        <p:nvPicPr>
          <p:cNvPr id="1341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95600" y="2374900"/>
            <a:ext cx="3810000" cy="3390900"/>
          </a:xfr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  <a:t>ILEO MECCANICO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In base alla sede:</a:t>
            </a:r>
          </a:p>
          <a:p>
            <a:pPr eaLnBrk="1" hangingPunct="1"/>
            <a:r>
              <a:rPr lang="it-IT" altLang="it-IT" b="1" i="1" smtClean="0">
                <a:solidFill>
                  <a:srgbClr val="FF0066"/>
                </a:solidFill>
                <a:latin typeface="Comic Sans MS" pitchFamily="66" charset="0"/>
              </a:rPr>
              <a:t>ALTO:</a:t>
            </a:r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 duodeno, digiuno</a:t>
            </a:r>
          </a:p>
          <a:p>
            <a:pPr eaLnBrk="1" hangingPunct="1"/>
            <a:r>
              <a:rPr lang="it-IT" altLang="it-IT" b="1" i="1" smtClean="0">
                <a:solidFill>
                  <a:srgbClr val="FF0066"/>
                </a:solidFill>
                <a:latin typeface="Comic Sans MS" pitchFamily="66" charset="0"/>
              </a:rPr>
              <a:t>BASSO: </a:t>
            </a:r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ileo, colon</a:t>
            </a:r>
            <a:endParaRPr lang="it-IT" altLang="it-IT" b="1" i="1" smtClean="0">
              <a:solidFill>
                <a:srgbClr val="FF00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  <a:t>ILEO MECCANICO:</a:t>
            </a:r>
            <a:b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</a:br>
            <a:r>
              <a:rPr lang="it-IT" b="1" i="1" smtClean="0">
                <a:solidFill>
                  <a:srgbClr val="FF0066"/>
                </a:solidFill>
                <a:latin typeface="Comic Sans MS" pitchFamily="66" charset="0"/>
              </a:rPr>
              <a:t>SINTOMATOLOGIA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60575"/>
            <a:ext cx="8229600" cy="4070350"/>
          </a:xfrm>
        </p:spPr>
        <p:txBody>
          <a:bodyPr/>
          <a:lstStyle/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Dolore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Vomito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Chiusura dell</a:t>
            </a:r>
            <a:r>
              <a:rPr lang="it-IT" altLang="it-IT" b="1" i="1" smtClean="0">
                <a:solidFill>
                  <a:schemeClr val="hlink"/>
                </a:solidFill>
              </a:rPr>
              <a:t>’</a:t>
            </a:r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alvo a feci e gas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Distensione addominale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Segni di disidratazione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  <a:t>ILEO MECCANICO:</a:t>
            </a:r>
            <a:b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</a:br>
            <a:r>
              <a:rPr lang="it-IT" b="1" i="1" smtClean="0">
                <a:solidFill>
                  <a:srgbClr val="FF0066"/>
                </a:solidFill>
                <a:latin typeface="Comic Sans MS" pitchFamily="66" charset="0"/>
              </a:rPr>
              <a:t>DIAGNOSI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39973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Comic Sans MS" pitchFamily="66" charset="0"/>
              </a:rPr>
              <a:t>ESAME OBIETTIVO: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ISPEZIONE: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Distensione addominale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Ricerca di ernie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Ricerca di cicatrici laparotomiche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  <a:t>ILEO MECCANICO:</a:t>
            </a:r>
            <a:b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</a:br>
            <a:r>
              <a:rPr lang="it-IT" b="1" i="1" smtClean="0">
                <a:solidFill>
                  <a:srgbClr val="FF0066"/>
                </a:solidFill>
                <a:latin typeface="Comic Sans MS" pitchFamily="66" charset="0"/>
              </a:rPr>
              <a:t>DIAGNOSI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76475"/>
            <a:ext cx="8229600" cy="3854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Comic Sans MS" pitchFamily="66" charset="0"/>
              </a:rPr>
              <a:t>ESAME OBIETTIVO: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PALPAZIONE: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Dolorabilit</a:t>
            </a:r>
            <a:r>
              <a:rPr lang="it-IT" altLang="it-IT" b="1" i="1" smtClean="0">
                <a:solidFill>
                  <a:schemeClr val="hlink"/>
                </a:solidFill>
              </a:rPr>
              <a:t>à</a:t>
            </a:r>
            <a:endParaRPr lang="it-IT" altLang="it-IT" b="1" i="1" smtClean="0">
              <a:solidFill>
                <a:schemeClr val="hlink"/>
              </a:solidFill>
              <a:latin typeface="Comic Sans MS" pitchFamily="66" charset="0"/>
            </a:endParaRP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Anse distese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Ricerca di masse (volvolo? tumore?)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(Manovra di Blumberg)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  <a:t>ILEO MECCANICO:</a:t>
            </a:r>
            <a:b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</a:br>
            <a:r>
              <a:rPr lang="it-IT" b="1" i="1" smtClean="0">
                <a:solidFill>
                  <a:srgbClr val="FF0066"/>
                </a:solidFill>
                <a:latin typeface="Comic Sans MS" pitchFamily="66" charset="0"/>
              </a:rPr>
              <a:t>DIAGNOSI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39973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Comic Sans MS" pitchFamily="66" charset="0"/>
              </a:rPr>
              <a:t>ESAME OBIETTIVO: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PERCUSSIONE: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guazzamento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Paziente disteso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Curare la completa distensione del pt (rilasciamento della parete)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Addome completamente scoperto (dallo sterno alla radice degli arti inferiori)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  <a:t>ILEO MECCANICO:</a:t>
            </a:r>
            <a:b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</a:br>
            <a:r>
              <a:rPr lang="it-IT" b="1" i="1" smtClean="0">
                <a:solidFill>
                  <a:srgbClr val="FF0066"/>
                </a:solidFill>
                <a:latin typeface="Comic Sans MS" pitchFamily="66" charset="0"/>
              </a:rPr>
              <a:t>DIAGNOSI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20938"/>
            <a:ext cx="8229600" cy="37099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Comic Sans MS" pitchFamily="66" charset="0"/>
              </a:rPr>
              <a:t>ESAME OBIETTIVO: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AUSCULTAZIONE: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rumori metallici durante le fasi dolorose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  <a:t>ILEO MECCANICO:</a:t>
            </a:r>
            <a:b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</a:br>
            <a:r>
              <a:rPr lang="it-IT" b="1" i="1" smtClean="0">
                <a:solidFill>
                  <a:srgbClr val="FF0066"/>
                </a:solidFill>
                <a:latin typeface="Comic Sans MS" pitchFamily="66" charset="0"/>
              </a:rPr>
              <a:t>DIAGNOSI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20938"/>
            <a:ext cx="8229600" cy="37099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Comic Sans MS" pitchFamily="66" charset="0"/>
              </a:rPr>
              <a:t>ESAME OBIETTIVO:</a:t>
            </a:r>
          </a:p>
          <a:p>
            <a:pPr eaLnBrk="1" hangingPunct="1"/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ESPLORAZIONE RETTALE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3843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  <a:t>ILEO MECCANICO:</a:t>
            </a:r>
            <a:br>
              <a:rPr lang="it-IT" b="1" i="1" smtClean="0">
                <a:solidFill>
                  <a:schemeClr val="hlink"/>
                </a:solidFill>
                <a:latin typeface="Comic Sans MS" pitchFamily="66" charset="0"/>
              </a:rPr>
            </a:br>
            <a:r>
              <a:rPr lang="it-IT" b="1" i="1" smtClean="0">
                <a:solidFill>
                  <a:srgbClr val="FF0066"/>
                </a:solidFill>
                <a:latin typeface="Comic Sans MS" pitchFamily="66" charset="0"/>
              </a:rPr>
              <a:t>DIAGNOSI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5038"/>
            <a:ext cx="8229600" cy="39258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Comic Sans MS" pitchFamily="66" charset="0"/>
              </a:rPr>
              <a:t>RX DIRETTA ADDOME IN ORTOSTATISMO: </a:t>
            </a:r>
            <a:r>
              <a:rPr lang="it-IT" altLang="it-IT" b="1" i="1" smtClean="0">
                <a:solidFill>
                  <a:schemeClr val="hlink"/>
                </a:solidFill>
                <a:latin typeface="Comic Sans MS" pitchFamily="66" charset="0"/>
              </a:rPr>
              <a:t>presenza di livelli idroaerei</a:t>
            </a:r>
            <a:endParaRPr lang="it-IT" altLang="it-IT" b="1" i="1" smtClean="0">
              <a:solidFill>
                <a:srgbClr val="FF00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it-IT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43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68538" y="668338"/>
            <a:ext cx="4319587" cy="5922962"/>
          </a:xfr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it-IT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443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6425" y="71438"/>
            <a:ext cx="539115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it-IT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4541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94038" y="1784350"/>
            <a:ext cx="3413125" cy="4572000"/>
          </a:xfr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it-IT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4643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46436" name="Picture 4" descr="Ogilvie 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836613"/>
            <a:ext cx="6924675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it-IT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47459" name="Picture 4" descr="Ogilvie 00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27200" y="1804988"/>
            <a:ext cx="6146800" cy="4530725"/>
          </a:xfr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73238"/>
            <a:ext cx="8229600" cy="2592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54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ADDOME ACUTO</a:t>
            </a:r>
            <a:br>
              <a:rPr lang="it-IT" sz="54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54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EMORRAGICO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cause</a:t>
            </a:r>
          </a:p>
        </p:txBody>
      </p:sp>
      <p:sp>
        <p:nvSpPr>
          <p:cNvPr id="14950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Frattura spontanea o non di organi parenchimatosi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Traumi addominali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Rottura di AAA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Rottura di gravidanza extrauterina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Rottura di cisti ovarica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1.CONFORMAZIONE: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Piano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Globoso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Disteso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Pendulo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barca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Batraciano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2051050" y="476250"/>
            <a:ext cx="5041900" cy="1077913"/>
          </a:xfrm>
          <a:prstGeom prst="rect">
            <a:avLst/>
          </a:prstGeom>
          <a:solidFill>
            <a:srgbClr val="3366CC">
              <a:alpha val="50000"/>
            </a:srgbClr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36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Traumi Addominali</a:t>
            </a:r>
          </a:p>
          <a:p>
            <a:pPr algn="ctr">
              <a:defRPr/>
            </a:pPr>
            <a:r>
              <a:rPr lang="it-IT" sz="2800" b="1" dirty="0">
                <a:solidFill>
                  <a:srgbClr val="FF0066"/>
                </a:solidFill>
                <a:latin typeface="Comic Sans MS" pitchFamily="66" charset="0"/>
                <a:cs typeface="Arial" charset="0"/>
              </a:rPr>
              <a:t>CHIUSI</a:t>
            </a:r>
          </a:p>
        </p:txBody>
      </p:sp>
      <p:sp>
        <p:nvSpPr>
          <p:cNvPr id="174086" name="Text Box 6"/>
          <p:cNvSpPr txBox="1">
            <a:spLocks noChangeArrowheads="1"/>
          </p:cNvSpPr>
          <p:nvPr/>
        </p:nvSpPr>
        <p:spPr bwMode="auto">
          <a:xfrm>
            <a:off x="1187450" y="1989138"/>
            <a:ext cx="6769100" cy="523875"/>
          </a:xfrm>
          <a:prstGeom prst="rect">
            <a:avLst/>
          </a:prstGeom>
          <a:solidFill>
            <a:srgbClr val="000066"/>
          </a:solidFill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ORGANI PARENCHIMATOSI</a:t>
            </a:r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1187450" y="2997200"/>
            <a:ext cx="6769100" cy="523875"/>
          </a:xfrm>
          <a:prstGeom prst="rect">
            <a:avLst/>
          </a:prstGeom>
          <a:solidFill>
            <a:srgbClr val="000066"/>
          </a:solidFill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STRUTTURE VASCOLARI</a:t>
            </a:r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827088" y="5305425"/>
            <a:ext cx="7489825" cy="10763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320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EMOPERITONEO</a:t>
            </a:r>
          </a:p>
          <a:p>
            <a:pPr>
              <a:defRPr/>
            </a:pPr>
            <a:r>
              <a:rPr lang="it-IT" sz="320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EMORRAGIA RETROPERITONEALE</a:t>
            </a:r>
          </a:p>
        </p:txBody>
      </p:sp>
      <p:sp>
        <p:nvSpPr>
          <p:cNvPr id="150534" name="AutoShape 10"/>
          <p:cNvSpPr>
            <a:spLocks noChangeArrowheads="1"/>
          </p:cNvSpPr>
          <p:nvPr/>
        </p:nvSpPr>
        <p:spPr bwMode="auto">
          <a:xfrm>
            <a:off x="4213225" y="4076700"/>
            <a:ext cx="719138" cy="1152525"/>
          </a:xfrm>
          <a:prstGeom prst="downArrow">
            <a:avLst>
              <a:gd name="adj1" fmla="val 50000"/>
              <a:gd name="adj2" fmla="val 40066"/>
            </a:avLst>
          </a:prstGeom>
          <a:solidFill>
            <a:srgbClr val="FF99CC">
              <a:alpha val="50195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4"/>
          <p:cNvSpPr txBox="1">
            <a:spLocks noChangeArrowheads="1"/>
          </p:cNvSpPr>
          <p:nvPr/>
        </p:nvSpPr>
        <p:spPr bwMode="auto">
          <a:xfrm>
            <a:off x="1600200" y="608013"/>
            <a:ext cx="5943600" cy="588962"/>
          </a:xfrm>
          <a:prstGeom prst="rect">
            <a:avLst/>
          </a:prstGeom>
          <a:solidFill>
            <a:srgbClr val="3366CC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3200" b="1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SINDROME EMORRAGICA </a:t>
            </a: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1258888" y="5324475"/>
            <a:ext cx="6624637" cy="461963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24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51556" name="Text Box 7"/>
          <p:cNvSpPr txBox="1">
            <a:spLocks noChangeArrowheads="1"/>
          </p:cNvSpPr>
          <p:nvPr/>
        </p:nvSpPr>
        <p:spPr bwMode="auto">
          <a:xfrm>
            <a:off x="1692275" y="1268413"/>
            <a:ext cx="5759450" cy="3886200"/>
          </a:xfrm>
          <a:prstGeom prst="rect">
            <a:avLst/>
          </a:prstGeom>
          <a:solidFill>
            <a:srgbClr val="000066"/>
          </a:solidFill>
          <a:ln w="38100" cmpd="dbl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it-IT" altLang="it-IT" sz="3200" b="1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Contrazione diuresi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it-IT" altLang="it-IT" sz="3200" b="1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Riduzione Hb e Hct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it-IT" altLang="it-IT" sz="3200" b="1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polso piccolo e frequente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it-IT" altLang="it-IT" sz="3200" b="1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ipotensione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it-IT" altLang="it-IT" sz="3200" b="1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pallore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it-IT" altLang="it-IT" sz="3200" b="1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polipnea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it-IT" altLang="it-IT" sz="3200" b="1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dolore addominale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chemeClr val="tx2">
                    <a:satMod val="200000"/>
                  </a:schemeClr>
                </a:solidFill>
              </a:rPr>
              <a:t>Fase diagnostica			TC</a:t>
            </a:r>
          </a:p>
        </p:txBody>
      </p:sp>
      <p:pic>
        <p:nvPicPr>
          <p:cNvPr id="152579" name="Picture 4" descr="liver000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1784350"/>
            <a:ext cx="6096000" cy="4572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Laparotomia</a:t>
            </a:r>
            <a:br>
              <a:rPr lang="it-IT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Trauma epatico</a:t>
            </a:r>
          </a:p>
        </p:txBody>
      </p:sp>
      <p:pic>
        <p:nvPicPr>
          <p:cNvPr id="153603" name="Picture 4" descr="livergunshot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1784350"/>
            <a:ext cx="6096000" cy="4572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73238"/>
            <a:ext cx="8229600" cy="2592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54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ADDOME ACUTO</a:t>
            </a:r>
            <a:br>
              <a:rPr lang="it-IT" sz="54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54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VASCOLARE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cause</a:t>
            </a:r>
          </a:p>
        </p:txBody>
      </p:sp>
      <p:sp>
        <p:nvSpPr>
          <p:cNvPr id="15565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Infarto intestinale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Ischemia intestinale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Addome acuto vascolare</a:t>
            </a:r>
          </a:p>
        </p:txBody>
      </p:sp>
      <p:pic>
        <p:nvPicPr>
          <p:cNvPr id="156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1784350"/>
            <a:ext cx="6096000" cy="457200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Addome batraciano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95600" y="2641600"/>
            <a:ext cx="3810000" cy="2857500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Addome disteso</a:t>
            </a:r>
            <a:endParaRPr lang="it-IT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27313" y="1798638"/>
            <a:ext cx="3529012" cy="4605337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Addome globoso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24579" name="Picture 2" descr="Mostra immagine a dimensione inter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2349500"/>
            <a:ext cx="338455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PROFILO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SIMMETRIA</a:t>
            </a: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</p:txBody>
      </p:sp>
      <p:pic>
        <p:nvPicPr>
          <p:cNvPr id="26627" name="Picture 7" descr="prova010_edit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771775" y="1557338"/>
            <a:ext cx="4824413" cy="4967287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smtClean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“L’addome è la tomba del chirurgo”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z="4000" b="1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buFont typeface="Wingdings" pitchFamily="2" charset="2"/>
              <a:buNone/>
            </a:pPr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(Pietro Valdoni)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MOBILITA’ CON GLI ATTI RESPIRATORI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(assenza = paralisi diaframmatica, </a:t>
            </a:r>
            <a:r>
              <a:rPr lang="it-IT" altLang="it-IT" sz="2800" b="1" i="1" u="sng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peritonite</a:t>
            </a: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MOVIMENTI  DELLA PARETE: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Onde peristaltiche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Pulsazioni anomale (AAA)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5. CICATRICE OMBELICALE: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Normointroflessa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Estroflessa (ernia ombelicale, versamento endoperitoneale, ascite)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6. DISPOSIZIONE DELL’APPARATO PILIFERO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sz="28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7. RETICOLI VENOSI:</a:t>
            </a:r>
          </a:p>
          <a:p>
            <a:pPr eaLnBrk="1" hangingPunct="1"/>
            <a:r>
              <a:rPr lang="it-IT" altLang="it-IT" sz="24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Quadranti laterali = </a:t>
            </a:r>
            <a:r>
              <a:rPr lang="it-IT" altLang="it-IT" sz="2400" b="1" i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ostacolo cavale</a:t>
            </a:r>
            <a:r>
              <a:rPr lang="it-IT" altLang="it-IT" sz="24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it-IT" altLang="it-IT" sz="24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Epigastrio e mesogastrio = </a:t>
            </a:r>
            <a:r>
              <a:rPr lang="it-IT" altLang="it-IT" sz="2400" b="1" i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ostacolo portale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z="24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27538" y="1844675"/>
            <a:ext cx="4537075" cy="3744913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8. PRESENZA DI CICATRICI CHIRURGICHE: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Conoscere il tipo di intervento effettuato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Sequele postoperatorie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628775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9. MANOVRA DI VALSALVA: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 evidenziare tumefazioni erniarie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 evocare dolore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PALPAZIONE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Ambiente riscaldato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Pt supino 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Braccia lungo i fianchi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Gambe distese, poi lieve flessione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Chirurgo a destra del pt, mano destra (non fredda)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Iniziare </a:t>
            </a:r>
            <a:r>
              <a:rPr lang="it-IT" altLang="it-IT" b="1" i="1" u="sng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sempre</a:t>
            </a: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dal quadrante lontano dalla zona dolente</a:t>
            </a:r>
            <a:endParaRPr lang="it-IT" altLang="it-IT" b="1" i="1" u="sng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PALPAZIONE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it-IT" altLang="it-IT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SUPERFICIALE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it-IT" altLang="it-IT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PROFONDA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PALPAZIONE SUPERFICIALE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Mano a piatto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Rilevare: </a:t>
            </a:r>
          </a:p>
          <a:p>
            <a:pPr marL="609600" indent="-609600" eaLnBrk="1" hangingPunct="1"/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Trattabilità della parete</a:t>
            </a:r>
          </a:p>
          <a:p>
            <a:pPr marL="609600" indent="-609600" eaLnBrk="1" hangingPunct="1"/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Gradi minori di dolorabilità</a:t>
            </a:r>
          </a:p>
          <a:p>
            <a:pPr marL="609600" indent="-609600" eaLnBrk="1" hangingPunct="1"/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Presenza di masse apprezzabili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ESAME OBIETTIVO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Due fasi :</a:t>
            </a:r>
          </a:p>
          <a:p>
            <a:pPr eaLnBrk="1" hangingPunct="1"/>
            <a:r>
              <a:rPr lang="it-IT" altLang="it-IT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Esame dell’addome in generale</a:t>
            </a:r>
          </a:p>
          <a:p>
            <a:pPr eaLnBrk="1" hangingPunct="1"/>
            <a:r>
              <a:rPr lang="it-IT" altLang="it-IT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Esame di ogni organo in esso contenuto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PALPAZIONE SUPERFICIALE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it-IT" altLang="it-IT" sz="3600" b="1" i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TRATTABILITA’ DELLA PARETE:</a:t>
            </a:r>
          </a:p>
          <a:p>
            <a:pPr marL="609600" indent="-609600" eaLnBrk="1" hangingPunct="1"/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Addome trattabile</a:t>
            </a:r>
          </a:p>
          <a:p>
            <a:pPr marL="609600" indent="-609600" eaLnBrk="1" hangingPunct="1"/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Addome resistente</a:t>
            </a:r>
          </a:p>
          <a:p>
            <a:pPr marL="609600" indent="-609600" eaLnBrk="1" hangingPunct="1"/>
            <a:r>
              <a:rPr lang="it-IT" altLang="it-IT" sz="36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Contrattura di difesa vera</a:t>
            </a:r>
          </a:p>
          <a:p>
            <a:pPr marL="609600" indent="-609600" eaLnBrk="1" hangingPunct="1"/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Contrattura di difesa falsa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PALPAZIONE SUPERFICIALE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349500"/>
            <a:ext cx="8229600" cy="38100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it-IT" altLang="it-IT" sz="4000" b="1" i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TRATTABILITA’ DELLA PARETE: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it-IT" altLang="it-IT" sz="40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Contrattura di difesa vera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it-IT" altLang="it-IT" sz="40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=  REAZIONE PERITONEALE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PALPAZIONE PROFONDA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8229600" cy="4602162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Char char="l"/>
            </a:pPr>
            <a:r>
              <a:rPr lang="it-IT" altLang="it-IT" sz="40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Pressione maggiore, con incremento graduale</a:t>
            </a:r>
          </a:p>
          <a:p>
            <a:pPr marL="609600" indent="-609600" eaLnBrk="1" hangingPunct="1">
              <a:buFont typeface="Wingdings" pitchFamily="2" charset="2"/>
              <a:buChar char="l"/>
            </a:pPr>
            <a:r>
              <a:rPr lang="it-IT" altLang="it-IT" sz="40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Caratteristiche degli organi addominali</a:t>
            </a:r>
          </a:p>
          <a:p>
            <a:pPr marL="609600" indent="-609600" eaLnBrk="1" hangingPunct="1">
              <a:buFont typeface="Wingdings" pitchFamily="2" charset="2"/>
              <a:buChar char="l"/>
            </a:pPr>
            <a:r>
              <a:rPr lang="it-IT" altLang="it-IT" sz="40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Ricerca punti dolorosi</a:t>
            </a:r>
          </a:p>
          <a:p>
            <a:pPr marL="609600" indent="-609600" eaLnBrk="1" hangingPunct="1">
              <a:buFont typeface="Wingdings" pitchFamily="2" charset="2"/>
              <a:buChar char="l"/>
            </a:pPr>
            <a:r>
              <a:rPr lang="it-IT" altLang="it-IT" sz="40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Ricerca di tumefazioni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PALPAZIONE PROFONDA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8229600" cy="4602162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Char char="l"/>
            </a:pPr>
            <a:r>
              <a:rPr lang="it-IT" altLang="it-IT" sz="40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Ultime 4 dita con mano a piatto o con la punta delle dita</a:t>
            </a:r>
          </a:p>
          <a:p>
            <a:pPr marL="609600" indent="-609600" eaLnBrk="1" hangingPunct="1">
              <a:buFont typeface="Wingdings" pitchFamily="2" charset="2"/>
              <a:buChar char="l"/>
            </a:pPr>
            <a:r>
              <a:rPr lang="it-IT" altLang="it-IT" sz="40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mani sovrapposte</a:t>
            </a:r>
          </a:p>
          <a:p>
            <a:pPr marL="609600" indent="-609600" eaLnBrk="1" hangingPunct="1">
              <a:buFont typeface="Wingdings" pitchFamily="2" charset="2"/>
              <a:buChar char="l"/>
            </a:pPr>
            <a:r>
              <a:rPr lang="it-IT" altLang="it-IT" sz="40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Unidigitale</a:t>
            </a:r>
          </a:p>
          <a:p>
            <a:pPr marL="609600" indent="-609600" eaLnBrk="1" hangingPunct="1">
              <a:buFont typeface="Wingdings" pitchFamily="2" charset="2"/>
              <a:buChar char="l"/>
            </a:pPr>
            <a:r>
              <a:rPr lang="it-IT" altLang="it-IT" sz="40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Bimanuale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it-IT" altLang="it-IT" sz="40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 typeface="Wingdings" pitchFamily="2" charset="2"/>
              <a:buChar char="l"/>
            </a:pPr>
            <a:endParaRPr lang="it-IT" altLang="it-IT" sz="40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4175" y="1703388"/>
            <a:ext cx="583565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0575" y="1519238"/>
            <a:ext cx="5021263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7975" y="1436688"/>
            <a:ext cx="5988050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74638"/>
            <a:ext cx="5541963" cy="658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rgbClr val="FFFF00"/>
                </a:solidFill>
              </a:rPr>
              <a:t>Palpazione del fegato</a:t>
            </a:r>
          </a:p>
        </p:txBody>
      </p:sp>
      <p:pic>
        <p:nvPicPr>
          <p:cNvPr id="4608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63775" y="2173288"/>
            <a:ext cx="5073650" cy="3794125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rgbClr val="FFFF00"/>
                </a:solidFill>
              </a:rPr>
              <a:t>Palpazione del fegato</a:t>
            </a:r>
          </a:p>
        </p:txBody>
      </p:sp>
      <p:pic>
        <p:nvPicPr>
          <p:cNvPr id="471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60600" y="2165350"/>
            <a:ext cx="5080000" cy="381000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ESAME OBIETTIVO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Anamnesi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Palpazione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Percussione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Auscultazione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Esplorazione vaginale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Esami di laboratorio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Esami strumentali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rgbClr val="FFFF00"/>
                </a:solidFill>
              </a:rPr>
              <a:t>Palpazione della milza</a:t>
            </a:r>
          </a:p>
        </p:txBody>
      </p:sp>
      <p:pic>
        <p:nvPicPr>
          <p:cNvPr id="481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93950" y="2349500"/>
            <a:ext cx="4813300" cy="3441700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rgbClr val="FFFF00"/>
                </a:solidFill>
              </a:rPr>
              <a:t>Palpazione bimanuale della milza</a:t>
            </a:r>
          </a:p>
        </p:txBody>
      </p:sp>
      <p:pic>
        <p:nvPicPr>
          <p:cNvPr id="4915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09750" y="1879600"/>
            <a:ext cx="5981700" cy="4381500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rgbClr val="FFFF00"/>
                </a:solidFill>
              </a:rPr>
              <a:t>Punti dolorosi addominali</a:t>
            </a:r>
          </a:p>
        </p:txBody>
      </p:sp>
      <p:pic>
        <p:nvPicPr>
          <p:cNvPr id="50179" name="Picture 4" descr="Foto_120306_00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1784350"/>
            <a:ext cx="6096000" cy="4572000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>
                <a:solidFill>
                  <a:srgbClr val="FFFF00"/>
                </a:solidFill>
              </a:rPr>
              <a:t>Palpazione bimanuale del rene</a:t>
            </a:r>
          </a:p>
        </p:txBody>
      </p:sp>
      <p:pic>
        <p:nvPicPr>
          <p:cNvPr id="5120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4350" y="2120900"/>
            <a:ext cx="6032500" cy="3898900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Palpazione bimanuale del rene: manovra di “ballottamento” e “contatto lombare”</a:t>
            </a:r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24075" y="1890713"/>
            <a:ext cx="4176713" cy="4198937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Punti di dolorabilità caratteristici</a:t>
            </a:r>
          </a:p>
        </p:txBody>
      </p:sp>
      <p:pic>
        <p:nvPicPr>
          <p:cNvPr id="53251" name="Picture 7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2813" y="1600200"/>
            <a:ext cx="3127375" cy="4530725"/>
          </a:xfrm>
          <a:noFill/>
        </p:spPr>
      </p:pic>
      <p:sp>
        <p:nvSpPr>
          <p:cNvPr id="53252" name="Rectangle 11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it-IT" altLang="it-IT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Punto epigstrico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it-IT" altLang="it-IT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Punto colecistico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it-IT" altLang="it-IT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Punto pilorico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it-IT" altLang="it-IT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Punto solare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it-IT" altLang="it-IT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Punto di Morris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it-IT" altLang="it-IT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Punto di MacBurney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it-IT" altLang="it-IT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Punto di Lanz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it-IT" altLang="it-IT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Punto ovarico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it-IT" altLang="it-IT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Punto ovarico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it-IT" altLang="it-IT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Punto uterino</a:t>
            </a:r>
          </a:p>
          <a:p>
            <a:pPr marL="533400" indent="-533400" eaLnBrk="1" hangingPunct="1">
              <a:buFont typeface="Wingdings" pitchFamily="2" charset="2"/>
              <a:buNone/>
            </a:pPr>
            <a:endParaRPr lang="it-IT" altLang="it-IT" sz="24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86038" y="2279650"/>
            <a:ext cx="4429125" cy="3581400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Area di </a:t>
            </a:r>
            <a:r>
              <a:rPr lang="it-IT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Orlowsky</a:t>
            </a:r>
            <a:r>
              <a:rPr lang="it-IT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(testa del pancreas)</a:t>
            </a:r>
            <a:endParaRPr lang="it-IT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75" y="1700213"/>
            <a:ext cx="35242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chemeClr val="tx2">
                    <a:satMod val="200000"/>
                  </a:schemeClr>
                </a:solidFill>
              </a:rPr>
              <a:t>Punti appendicolari</a:t>
            </a:r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2060575"/>
            <a:ext cx="3562350" cy="4157663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990725"/>
            <a:ext cx="5832475" cy="3894138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ANAMNESI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Particolarmente accurata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Manovra dello psoas</a:t>
            </a:r>
            <a:endParaRPr lang="it-IT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0313" y="2727325"/>
            <a:ext cx="4600575" cy="2686050"/>
          </a:xfr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Manovra dell’otturatore</a:t>
            </a:r>
            <a:endParaRPr lang="it-IT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593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33688" y="2498725"/>
            <a:ext cx="3933825" cy="3143250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Manovra </a:t>
            </a:r>
            <a:r>
              <a:rPr lang="it-IT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 Giordano</a:t>
            </a:r>
            <a:endParaRPr lang="it-IT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60419" name="Picture 2" descr="http://images.corriere.it/salute/dizionario/img/Salute/Volume4/Media/giordano_gall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495425"/>
            <a:ext cx="38100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Manovra di BLUMBERG</a:t>
            </a:r>
          </a:p>
        </p:txBody>
      </p:sp>
      <p:pic>
        <p:nvPicPr>
          <p:cNvPr id="6144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2338" y="1784350"/>
            <a:ext cx="5216525" cy="4572000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PERCUSSIONE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6246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sz="3600" b="1" i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Obiettivi: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individuare i suoni addominali normali: zone di ottusità e timpanismo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delimitare organi o formazioni solide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individuare eventuali raccolte addominali, aria libera, versamenti</a:t>
            </a:r>
            <a:endParaRPr lang="it-IT" altLang="it-IT" sz="3600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PERCUSSIONE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2095500"/>
            <a:ext cx="3311525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PERCUSSIONE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6451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Il suono normale è TIMPANICO DIFFUSO SU TUTTO L’AMBITO;</a:t>
            </a:r>
          </a:p>
          <a:p>
            <a:pPr eaLnBrk="1" hangingPunct="1">
              <a:buFont typeface="Wingdings" pitchFamily="2" charset="2"/>
              <a:buChar char="ü"/>
            </a:pP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è più grave sull’area di TRAUBE</a:t>
            </a:r>
          </a:p>
          <a:p>
            <a:pPr eaLnBrk="1" hangingPunct="1">
              <a:buFont typeface="Wingdings" pitchFamily="2" charset="2"/>
              <a:buChar char="ü"/>
            </a:pP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è più OTTUSO sull’ area epatica in ispirazione profonda;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è meno grave sulla zona periombelicale</a:t>
            </a:r>
            <a:endParaRPr lang="it-IT" altLang="it-IT" sz="2800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PERCUSSIONE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65539" name="Segnaposto contenuto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7324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sz="2400" b="1" i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SUONO OTTUSO: </a:t>
            </a:r>
            <a:r>
              <a:rPr lang="it-IT" altLang="it-IT" sz="24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deriva da percussione su organi parenchimatosi o su strutture cave ripiene di liquido o solidi (alimenti, feci)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24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area di ottusità epatica (percussione dall’alto, lungo l’emiclaveare e l’ascellare media)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24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assoluta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24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relativa (polmone interposto tra fegato e parete)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24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area di ottusità splenica (percussione lungo l’ascellare media)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24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ottusità ipogastrica (globo vescicale, utero gravido)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24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masse solide o formazioni cistiche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24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ascite (ottusità laterale con timpanismo centrale)</a:t>
            </a: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PERCUSSIONE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66563" name="Segnaposto contenuto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7324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sz="2800" b="1" i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SUONO TIMPANICO: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deriva dalla percussione di organi cavi con componente aerea, o da presenza di aria libera.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timpanismo gastrico (bolla gastrica che si orizzontalizza in posizione supina): area di Traube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timpanismo intestinale (caratteristiche non uniformi e variabili secondo ripienezza, fase digestiva, etc.)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aria libera (scomparsa aia di ottusità epatica)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AUSCULTAZIONE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67587" name="Segnaposto contenuto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7324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Peristalsi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Soffi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TIPI </a:t>
            </a:r>
            <a:r>
              <a:rPr lang="it-IT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DOLORE ADDOMINALE</a:t>
            </a:r>
            <a:r>
              <a:rPr lang="it-IT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22875"/>
          </a:xfrm>
        </p:spPr>
        <p:txBody>
          <a:bodyPr>
            <a:normAutofit fontScale="92500" lnSpcReduction="10000"/>
          </a:bodyPr>
          <a:lstStyle/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1)    </a:t>
            </a:r>
            <a:r>
              <a:rPr lang="it-IT" sz="1600" b="1" i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DOLORE VISCERALE PROFONDO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it-IT" sz="16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Sordo e cupo</a:t>
            </a: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viene variamente interpretato (a seconda della causa) come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CRAMPIFORME, URENTE, TEREBRANTE, LACERANTE, A COLPO </a:t>
            </a:r>
            <a:r>
              <a:rPr lang="it-IT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PUGNALE.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 genere è scarsamente localizzato o avvertito nelle regioni mediane</a:t>
            </a: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2)    </a:t>
            </a:r>
            <a:r>
              <a:rPr lang="it-IT" sz="1600" b="1" i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DOLORE PARIETALE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it-IT" sz="16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Ben localizzato, asimmetrico, iperestesia cutanea, terebrante, continuo</a:t>
            </a: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Conseguente alla stimolazione meccanica o flogistica degli </a:t>
            </a:r>
            <a:r>
              <a:rPr lang="it-IT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algorecettori</a:t>
            </a: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del peritoneo parietale.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Viene acuito dai movimenti del paziente, dalla tosse e dalla respirazione</a:t>
            </a: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E’ costante la contrattura di difesa della muscolatura parietale.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3)    </a:t>
            </a:r>
            <a:r>
              <a:rPr lang="it-IT" sz="1600" b="1" i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DOLORE RIFERITO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Avvertito in regioni lontane dall’organo leso </a:t>
            </a:r>
            <a:r>
              <a:rPr lang="it-IT" sz="16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è un dolore ben definito e può essere riferito sia alla cute sia ai tessuti profondi</a:t>
            </a: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11480" indent="-228600" eaLnBrk="1" fontAlgn="auto" hangingPunct="1"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 strutture interessate hanno la stessa derivazione embriologica del </a:t>
            </a:r>
            <a:r>
              <a:rPr lang="it-IT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dermatoma</a:t>
            </a:r>
            <a:r>
              <a:rPr lang="it-IT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del viscere sofferente. 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AUSCULTAZIONE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2425" y="2000250"/>
            <a:ext cx="28702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6963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Indagine  specifica, sensibile, talvolta fondamentale per la diagnosi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Paziente in posizione genu-pettorale o in decubito laterale, a volte in posizione ginecologica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70659" name="Segnaposto contenuto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Inizia con l’ispezione del perineo anteriore e posteriore, divaricando i glutei, mentre il chirurgo dispiega le pliche anali con indici e pollici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Osservazione del tono sfinteriale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71683" name="Segnaposto contenuto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Ascessi o fistole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Noduli emorroidari di 3° grado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Condilomi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Neoplasie anali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72707" name="Segnaposto contenuto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ISPEZIONE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PONZAMENTO: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Noduli emorroidari di 2° grado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Prolassi rettali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Prolassi genitali (parete posteriore della vagina)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3738" y="747713"/>
            <a:ext cx="3138487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Addome_Acuto\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28600"/>
            <a:ext cx="58991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75779" name="Segnaposto contenuto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 esegue con l’indice della mano destra lubrificato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Inizia con la palpazione del perineo: bidigitale (indice introdotto e pollice sul perineo): conferma di ascessi, etc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Orifizio anale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Canale anale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Ampolla rettale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76803" name="Picture 2" descr="http://upload.wikimedia.org/wikipedia/commons/thumb/5/58/Digital_rectal_exam_IT.jpg/200px-Digital_rectal_exam_IT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1741488"/>
            <a:ext cx="3887788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77827" name="Segnaposto contenuto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Può essere eseguita con una manovra combinata bimanuale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DOLORE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Sede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Irradiazione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Tipo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Insorgenza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Intensità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Durata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Modifiche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Fattori che lo alleviano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Fattori che lo aggravano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9363" y="1595438"/>
            <a:ext cx="3814762" cy="428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79875" name="Segnaposto contenuto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Tono sfinteriale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8089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Patologie anali, anorettali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8192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Patologie urologiche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8294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Contenuto dell’ampolla rettale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8397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Patologie ginecologiche (via accessoria all’esplorazione vaginale)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RETTALE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8499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989138"/>
            <a:ext cx="3313112" cy="3171825"/>
          </a:xfrm>
          <a:noFill/>
        </p:spPr>
      </p:pic>
      <p:sp>
        <p:nvSpPr>
          <p:cNvPr id="84996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038600" cy="44307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sz="32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Patologia addomino-pelvica (raccolte nello scavo del Douglas)</a:t>
            </a:r>
          </a:p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VAGINALE</a:t>
            </a:r>
            <a:endParaRPr lang="it-IT" smtClean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86019" name="Segnaposto contenuto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Pt in posizione ginecologica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Vescica vuota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Chirurgo a destra o di fronte alla pt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1° e 2° dito della mano sinistra divaricano le grandi labbra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Introduzione del 2° e 3° dito della mano destra lubrificati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VAGINALE</a:t>
            </a:r>
            <a:endParaRPr lang="it-IT" smtClean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87043" name="Segnaposto contenuto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Palpazione delle pareti vaginali fino al fondo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Contemporaneamente con la mano sinistra in ipogastrio si esercita una pressione verso il basso: esplorazione combinata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VAGINALE</a:t>
            </a:r>
          </a:p>
        </p:txBody>
      </p:sp>
      <p:graphicFrame>
        <p:nvGraphicFramePr>
          <p:cNvPr id="88067" name="Object 2"/>
          <p:cNvGraphicFramePr>
            <a:graphicFrameLocks noChangeAspect="1"/>
          </p:cNvGraphicFramePr>
          <p:nvPr/>
        </p:nvGraphicFramePr>
        <p:xfrm>
          <a:off x="1979613" y="3068638"/>
          <a:ext cx="5329237" cy="2447925"/>
        </p:xfrm>
        <a:graphic>
          <a:graphicData uri="http://schemas.openxmlformats.org/presentationml/2006/ole">
            <p:oleObj spid="_x0000_s88067" name="Fotografia di Photo Editor" r:id="rId3" imgW="3448531" imgH="1724266" progId="MSPhotoEd.3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DOLORE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Febbre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Nausea 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Vomito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Alvo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Minzione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Sanguinamento</a:t>
            </a:r>
          </a:p>
          <a:p>
            <a:pPr eaLnBrk="1" hangingPunct="1"/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ESPLORAZIONE VAGINALE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Esplorazione della portio e del collo dell’utero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Esame del corpo dell’utero: forma, volume, consistenza, direzione, dolorabilità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FORNICI VAGINALI: annessi, raccolte endoperitoneali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ESAMI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LABORATORIO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9011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it-IT" altLang="it-IT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ESAMI STRUMENTALI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91139" name="Segnaposto contenuto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Ecografia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Esami radiologici con e senza mdc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RMN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Angiografia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Paracentesi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Endoscopia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VLS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5128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ADDOME ACUTO</a:t>
            </a:r>
            <a:r>
              <a:rPr lang="it-IT" b="1" dirty="0" smtClean="0">
                <a:solidFill>
                  <a:srgbClr val="FF0000"/>
                </a:solidFill>
              </a:rPr>
              <a:t/>
            </a:r>
            <a:br>
              <a:rPr lang="it-IT" b="1" dirty="0" smtClean="0">
                <a:solidFill>
                  <a:srgbClr val="FF0000"/>
                </a:solidFill>
              </a:rPr>
            </a:br>
            <a:endParaRPr lang="it-IT" b="1" dirty="0" smtClean="0">
              <a:solidFill>
                <a:srgbClr val="FF0000"/>
              </a:solidFill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229600" cy="4241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it-IT" altLang="it-IT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it-IT" altLang="it-IT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Sindrome caratterizzata da dolore addominale di recente insorgenza, che necessita di attenta osservazione e tempestiva diagnosi perché potrebbe richiedere un intervento chirurgico d’urgenza-emergenza o potrebbe condurre all’exitus.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9382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ADDOME ACUTO </a:t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</a:rPr>
              <a:t/>
            </a:r>
            <a:br>
              <a:rPr lang="it-IT" b="1" dirty="0" smtClean="0">
                <a:solidFill>
                  <a:srgbClr val="FF0000"/>
                </a:solidFill>
              </a:rPr>
            </a:br>
            <a:endParaRPr lang="it-IT" b="1" dirty="0" smtClean="0">
              <a:solidFill>
                <a:srgbClr val="FF0000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349500"/>
            <a:ext cx="8229600" cy="4097338"/>
          </a:xfrm>
        </p:spPr>
        <p:txBody>
          <a:bodyPr/>
          <a:lstStyle/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In età pediatrica (neonato, lattante, età prescolare, età scolare)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Nell’adulto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Nell’anziano</a:t>
            </a:r>
            <a:endParaRPr lang="it-IT" altLang="it-IT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it-IT" altLang="it-IT" b="1" i="1" smtClean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9382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ADDOME ACUTO</a:t>
            </a:r>
            <a:r>
              <a:rPr lang="it-IT" b="1" smtClean="0">
                <a:solidFill>
                  <a:srgbClr val="FF0000"/>
                </a:solidFill>
              </a:rPr>
              <a:t/>
            </a:r>
            <a:br>
              <a:rPr lang="it-IT" b="1" smtClean="0">
                <a:solidFill>
                  <a:srgbClr val="FF0000"/>
                </a:solidFill>
              </a:rPr>
            </a:br>
            <a:endParaRPr lang="it-IT" b="1" smtClean="0">
              <a:solidFill>
                <a:srgbClr val="FF0000"/>
              </a:solidFill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420938"/>
            <a:ext cx="8229600" cy="4025900"/>
          </a:xfrm>
        </p:spPr>
        <p:txBody>
          <a:bodyPr/>
          <a:lstStyle/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CAUSE PARIETALI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CAUSE ENDOPERITONEALI</a:t>
            </a:r>
          </a:p>
          <a:p>
            <a:pPr eaLnBrk="1" hangingPunct="1"/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CAUSE RETROPERITONEALI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9382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ADDOME ACUTO </a:t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</a:rPr>
              <a:t/>
            </a:r>
            <a:br>
              <a:rPr lang="it-IT" b="1" dirty="0" smtClean="0">
                <a:solidFill>
                  <a:srgbClr val="FF0000"/>
                </a:solidFill>
              </a:rPr>
            </a:br>
            <a:endParaRPr lang="it-IT" b="1" dirty="0" smtClean="0">
              <a:solidFill>
                <a:srgbClr val="FF0000"/>
              </a:solidFill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700213"/>
            <a:ext cx="8229600" cy="4746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Infiammatorio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Occlusivo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Emorragico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Vascolare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Traumatico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Da pancreatite acuta</a:t>
            </a:r>
          </a:p>
          <a:p>
            <a:pPr eaLnBrk="1" hangingPunct="1">
              <a:lnSpc>
                <a:spcPct val="90000"/>
              </a:lnSpc>
            </a:pPr>
            <a:endParaRPr lang="it-IT" altLang="it-IT" sz="2800" b="1" i="1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Medico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Psicogeno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1773238"/>
            <a:ext cx="8229600" cy="25923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54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ADDOME ACUTO</a:t>
            </a:r>
            <a:br>
              <a:rPr lang="it-IT" sz="54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54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INFIAMMATORIO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0080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ADDOME ACUTO INFIAMMATORIO </a:t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</a:rPr>
              <a:t/>
            </a:r>
            <a:br>
              <a:rPr lang="it-IT" b="1" dirty="0" smtClean="0">
                <a:solidFill>
                  <a:srgbClr val="FF0000"/>
                </a:solidFill>
              </a:rPr>
            </a:br>
            <a:endParaRPr lang="it-IT" b="1" dirty="0" smtClean="0">
              <a:solidFill>
                <a:srgbClr val="FF0000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8229600" cy="53006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Determinato da un processo infiammatorio a carico di qualunque organo endoaddominale.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Esempi: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Appendicite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Colecistite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Diverticolite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Annessite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Cistopielite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Comic Sans MS" pitchFamily="66" charset="0"/>
              </a:rPr>
              <a:t>Etc</a:t>
            </a:r>
          </a:p>
          <a:p>
            <a:pPr eaLnBrk="1" hangingPunct="1"/>
            <a:r>
              <a:rPr lang="it-IT" altLang="it-IT" sz="2800" b="1" i="1" smtClean="0">
                <a:solidFill>
                  <a:srgbClr val="FF0066"/>
                </a:solidFill>
                <a:latin typeface="Comic Sans MS" pitchFamily="66" charset="0"/>
              </a:rPr>
              <a:t>PERITONITE</a:t>
            </a:r>
          </a:p>
          <a:p>
            <a:pPr eaLnBrk="1" hangingPunct="1"/>
            <a:endParaRPr lang="it-IT" altLang="it-IT" sz="2800" b="1" i="1" smtClean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Appendicite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Dolore continuo in epigastrio e poi in fossa iliaca destra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Febbre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Nausea e/o vomito</a:t>
            </a:r>
          </a:p>
          <a:p>
            <a:pPr eaLnBrk="1" hangingPunct="1"/>
            <a:r>
              <a:rPr lang="it-IT" altLang="it-IT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Alvo chiuso a feci e gas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ESAME OBIETTIVO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Tenere conto dell’anatomia chirurgica e della suddivisione dell’addome in quadranti</a:t>
            </a:r>
          </a:p>
          <a:p>
            <a:pPr eaLnBrk="1" hangingPunct="1"/>
            <a:endParaRPr lang="it-IT" altLang="it-IT" sz="28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Appendicite flemmonosa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908050"/>
            <a:ext cx="4648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6550"/>
            <a:ext cx="7772400" cy="7191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smtClean="0">
                <a:solidFill>
                  <a:srgbClr val="FFFF00"/>
                </a:solidFill>
              </a:rPr>
              <a:t>Quadro clinico della colecistite acuta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125538"/>
            <a:ext cx="8424862" cy="53990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it-IT" altLang="it-IT" sz="2000" b="1" smtClean="0">
                <a:solidFill>
                  <a:srgbClr val="FFFF00"/>
                </a:solidFill>
              </a:rPr>
              <a:t>L’esordio della sintomatologia  dell’episodio colecistitico può essere più o meno improvviso, e si caratterizza per la presenza di</a:t>
            </a:r>
            <a:r>
              <a:rPr lang="it-IT" altLang="it-IT" sz="2000" b="1" smtClean="0">
                <a:solidFill>
                  <a:schemeClr val="bg1"/>
                </a:solidFill>
              </a:rPr>
              <a:t> </a:t>
            </a:r>
            <a:r>
              <a:rPr lang="it-IT" altLang="it-IT" sz="2000" b="1" smtClean="0">
                <a:solidFill>
                  <a:srgbClr val="FF9933"/>
                </a:solidFill>
              </a:rPr>
              <a:t>dolore</a:t>
            </a:r>
            <a:r>
              <a:rPr lang="it-IT" altLang="it-IT" sz="2000" b="1" smtClean="0">
                <a:solidFill>
                  <a:schemeClr val="bg1"/>
                </a:solidFill>
              </a:rPr>
              <a:t> </a:t>
            </a:r>
            <a:r>
              <a:rPr lang="it-IT" altLang="it-IT" sz="2000" b="1" smtClean="0">
                <a:solidFill>
                  <a:srgbClr val="FFFF00"/>
                </a:solidFill>
              </a:rPr>
              <a:t>e</a:t>
            </a:r>
            <a:r>
              <a:rPr lang="it-IT" altLang="it-IT" sz="2000" b="1" smtClean="0">
                <a:solidFill>
                  <a:schemeClr val="bg1"/>
                </a:solidFill>
              </a:rPr>
              <a:t> </a:t>
            </a:r>
            <a:r>
              <a:rPr lang="it-IT" altLang="it-IT" sz="2000" b="1" smtClean="0">
                <a:solidFill>
                  <a:srgbClr val="FF9933"/>
                </a:solidFill>
              </a:rPr>
              <a:t>febbre</a:t>
            </a:r>
            <a:r>
              <a:rPr lang="it-IT" altLang="it-IT" sz="2000" b="1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1800" b="1" smtClean="0">
                <a:solidFill>
                  <a:srgbClr val="FF9933"/>
                </a:solidFill>
              </a:rPr>
              <a:t>Dolore: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1800" b="1" smtClean="0">
                <a:solidFill>
                  <a:schemeClr val="bg1"/>
                </a:solidFill>
              </a:rPr>
              <a:t>		</a:t>
            </a:r>
            <a:r>
              <a:rPr lang="it-IT" altLang="it-IT" sz="1800" b="1" smtClean="0">
                <a:solidFill>
                  <a:srgbClr val="00FFFF"/>
                </a:solidFill>
              </a:rPr>
              <a:t>tipo:</a:t>
            </a:r>
            <a:r>
              <a:rPr lang="it-IT" altLang="it-IT" sz="1800" b="1" smtClean="0">
                <a:solidFill>
                  <a:schemeClr val="bg1"/>
                </a:solidFill>
              </a:rPr>
              <a:t> </a:t>
            </a:r>
            <a:r>
              <a:rPr lang="it-IT" altLang="it-IT" sz="1800" b="1" smtClean="0">
                <a:solidFill>
                  <a:srgbClr val="FFFF00"/>
                </a:solidFill>
              </a:rPr>
              <a:t>è un dolore continuo a volte preceduto da coliche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1800" b="1" smtClean="0">
                <a:solidFill>
                  <a:schemeClr val="bg1"/>
                </a:solidFill>
              </a:rPr>
              <a:t>		</a:t>
            </a:r>
            <a:r>
              <a:rPr lang="it-IT" altLang="it-IT" sz="1800" b="1" smtClean="0">
                <a:solidFill>
                  <a:srgbClr val="00FFFF"/>
                </a:solidFill>
              </a:rPr>
              <a:t>sede:</a:t>
            </a:r>
            <a:r>
              <a:rPr lang="it-IT" altLang="it-IT" sz="1800" b="1" smtClean="0">
                <a:solidFill>
                  <a:schemeClr val="bg1"/>
                </a:solidFill>
              </a:rPr>
              <a:t> </a:t>
            </a:r>
            <a:r>
              <a:rPr lang="it-IT" altLang="it-IT" sz="1800" b="1" smtClean="0">
                <a:solidFill>
                  <a:srgbClr val="FFFF00"/>
                </a:solidFill>
              </a:rPr>
              <a:t>ben localizzato in ipocondrio destro o in epigastrio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1800" b="1" smtClean="0">
                <a:solidFill>
                  <a:schemeClr val="bg1"/>
                </a:solidFill>
              </a:rPr>
              <a:t>		</a:t>
            </a:r>
            <a:r>
              <a:rPr lang="it-IT" altLang="it-IT" sz="1800" b="1" smtClean="0">
                <a:solidFill>
                  <a:srgbClr val="00FFFF"/>
                </a:solidFill>
              </a:rPr>
              <a:t>irradiazioni:</a:t>
            </a:r>
            <a:r>
              <a:rPr lang="it-IT" altLang="it-IT" sz="1800" b="1" smtClean="0">
                <a:solidFill>
                  <a:schemeClr val="bg1"/>
                </a:solidFill>
              </a:rPr>
              <a:t>  </a:t>
            </a:r>
            <a:r>
              <a:rPr lang="it-IT" altLang="it-IT" sz="1800" b="1" smtClean="0">
                <a:solidFill>
                  <a:srgbClr val="FFFF00"/>
                </a:solidFill>
              </a:rPr>
              <a:t>fianco destro, mesogastrio, spalla destra e 				         regione infrascapolare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1800" b="1" smtClean="0">
                <a:solidFill>
                  <a:schemeClr val="bg1"/>
                </a:solidFill>
              </a:rPr>
              <a:t>		</a:t>
            </a:r>
            <a:r>
              <a:rPr lang="it-IT" altLang="it-IT" sz="1800" b="1" smtClean="0">
                <a:solidFill>
                  <a:srgbClr val="00FFFF"/>
                </a:solidFill>
              </a:rPr>
              <a:t>fenomeni associati:</a:t>
            </a:r>
            <a:r>
              <a:rPr lang="it-IT" altLang="it-IT" sz="1800" b="1" smtClean="0">
                <a:solidFill>
                  <a:schemeClr val="bg1"/>
                </a:solidFill>
              </a:rPr>
              <a:t>     </a:t>
            </a:r>
            <a:r>
              <a:rPr lang="it-IT" altLang="it-IT" sz="1800" b="1" smtClean="0">
                <a:solidFill>
                  <a:srgbClr val="FFFF00"/>
                </a:solidFill>
              </a:rPr>
              <a:t>ileo paralitico (incostante)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1800" b="1" smtClean="0">
                <a:solidFill>
                  <a:srgbClr val="FFFF00"/>
                </a:solidFill>
              </a:rPr>
              <a:t>				          ittero (raramente)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1800" b="1" smtClean="0">
                <a:solidFill>
                  <a:schemeClr val="bg1"/>
                </a:solidFill>
              </a:rPr>
              <a:t>		</a:t>
            </a:r>
            <a:r>
              <a:rPr lang="it-IT" altLang="it-IT" sz="1800" b="1" smtClean="0">
                <a:solidFill>
                  <a:srgbClr val="00FFFF"/>
                </a:solidFill>
              </a:rPr>
              <a:t>particolarità:</a:t>
            </a:r>
            <a:r>
              <a:rPr lang="it-IT" altLang="it-IT" sz="1800" b="1" smtClean="0">
                <a:solidFill>
                  <a:schemeClr val="bg1"/>
                </a:solidFill>
              </a:rPr>
              <a:t> </a:t>
            </a:r>
            <a:r>
              <a:rPr lang="it-IT" altLang="it-IT" sz="1800" b="1" smtClean="0">
                <a:solidFill>
                  <a:srgbClr val="FFFF00"/>
                </a:solidFill>
              </a:rPr>
              <a:t>aumenta all’inspirazione e con i movimenti del tronco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z="1800" b="1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it-IT" altLang="it-IT" sz="1800" b="1" smtClean="0">
                <a:solidFill>
                  <a:srgbClr val="FF9933"/>
                </a:solidFill>
              </a:rPr>
              <a:t>Febbre: </a:t>
            </a:r>
            <a:r>
              <a:rPr lang="it-IT" altLang="it-IT" sz="1800" b="1" smtClean="0">
                <a:solidFill>
                  <a:srgbClr val="FFFF00"/>
                </a:solidFill>
              </a:rPr>
              <a:t>continua o remittente, inizia spesso con brivido, può raggiungere i 	38-39°C e quindi cadere per lisi.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1800" b="1" smtClean="0">
                <a:solidFill>
                  <a:srgbClr val="FF9933"/>
                </a:solidFill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6550"/>
            <a:ext cx="7772400" cy="7191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smtClean="0">
                <a:solidFill>
                  <a:srgbClr val="FF9933"/>
                </a:solidFill>
              </a:rPr>
              <a:t>Irradiazione del dolore colecistitico</a:t>
            </a:r>
          </a:p>
        </p:txBody>
      </p:sp>
      <p:pic>
        <p:nvPicPr>
          <p:cNvPr id="101379" name="Picture 3" descr="irradiazione colecistit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54150" y="1784350"/>
            <a:ext cx="6692900" cy="4572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Positività della manovra di MURPHY</a:t>
            </a:r>
            <a:endParaRPr lang="it-IT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4" name="Picture 24" descr="Murphy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28913" y="2516188"/>
            <a:ext cx="4143375" cy="3108325"/>
          </a:xfrm>
          <a:noFill/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03427" name="Picture 4" descr="Empiema co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43100" y="1784350"/>
            <a:ext cx="5715000" cy="4572000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Diverticolite del colon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557338"/>
            <a:ext cx="7704138" cy="4530725"/>
          </a:xfrm>
          <a:noFill/>
        </p:spPr>
        <p:txBody>
          <a:bodyPr/>
          <a:lstStyle/>
          <a:p>
            <a:pPr eaLnBrk="1" hangingPunct="1"/>
            <a:r>
              <a:rPr lang="it-IT" altLang="it-IT" sz="2400" b="1" i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Dolore</a:t>
            </a:r>
            <a:r>
              <a:rPr lang="it-IT" altLang="it-IT" sz="2400" b="1" i="1" smtClean="0">
                <a:latin typeface="Times New Roman" pitchFamily="18" charset="0"/>
                <a:cs typeface="Times New Roman" pitchFamily="18" charset="0"/>
              </a:rPr>
              <a:t> in fossa iliaca sx o in sede sovrapubica, costante, forte</a:t>
            </a:r>
          </a:p>
          <a:p>
            <a:pPr eaLnBrk="1" hangingPunct="1"/>
            <a:r>
              <a:rPr lang="it-IT" altLang="it-IT" sz="2400" b="1" i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Alterazioni dell’alvo</a:t>
            </a:r>
            <a:r>
              <a:rPr lang="it-IT" altLang="it-IT" sz="2400" b="1" i="1" smtClean="0">
                <a:latin typeface="Times New Roman" pitchFamily="18" charset="0"/>
                <a:cs typeface="Times New Roman" pitchFamily="18" charset="0"/>
              </a:rPr>
              <a:t> con alternanza stipsi-diarrea (stipsi nelle stenosi)</a:t>
            </a:r>
          </a:p>
          <a:p>
            <a:pPr eaLnBrk="1" hangingPunct="1"/>
            <a:r>
              <a:rPr lang="it-IT" altLang="it-IT" sz="2400" b="1" i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Febbre </a:t>
            </a:r>
            <a:r>
              <a:rPr lang="it-IT" altLang="it-IT" sz="2400" b="1" i="1" smtClean="0">
                <a:latin typeface="Times New Roman" pitchFamily="18" charset="0"/>
                <a:cs typeface="Times New Roman" pitchFamily="18" charset="0"/>
              </a:rPr>
              <a:t>più o meno elevata</a:t>
            </a:r>
          </a:p>
          <a:p>
            <a:pPr eaLnBrk="1" hangingPunct="1"/>
            <a:r>
              <a:rPr lang="it-IT" altLang="it-IT" sz="2400" b="1" i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Disturbi urinari</a:t>
            </a:r>
            <a:r>
              <a:rPr lang="it-IT" altLang="it-IT" sz="2400" b="1" i="1" smtClean="0">
                <a:latin typeface="Times New Roman" pitchFamily="18" charset="0"/>
                <a:cs typeface="Times New Roman" pitchFamily="18" charset="0"/>
              </a:rPr>
              <a:t> stranguria, pollachiuria</a:t>
            </a:r>
          </a:p>
          <a:p>
            <a:pPr eaLnBrk="1" hangingPunct="1"/>
            <a:r>
              <a:rPr lang="it-IT" altLang="it-IT" sz="2400" b="1" i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Massa palpabile</a:t>
            </a:r>
            <a:r>
              <a:rPr lang="it-IT" altLang="it-IT" sz="2400" b="1" i="1" smtClean="0">
                <a:latin typeface="Times New Roman" pitchFamily="18" charset="0"/>
                <a:cs typeface="Times New Roman" pitchFamily="18" charset="0"/>
              </a:rPr>
              <a:t> dolente, in fossa iliaca sx, con segni più o meno evidenti di peritonismo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z="2400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2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8675688" y="1989138"/>
            <a:ext cx="69850" cy="73025"/>
          </a:xfrm>
        </p:spPr>
        <p:txBody>
          <a:bodyPr/>
          <a:lstStyle/>
          <a:p>
            <a:pPr eaLnBrk="1" hangingPunct="1"/>
            <a:endParaRPr lang="it-IT" altLang="it-IT" sz="2800" smtClean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054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083" r="1945"/>
          <a:stretch>
            <a:fillRect/>
          </a:stretch>
        </p:blipFill>
        <p:spPr>
          <a:xfrm>
            <a:off x="2287588" y="1196975"/>
            <a:ext cx="4068762" cy="4752975"/>
          </a:xfr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iverticoli con fecali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869950"/>
            <a:ext cx="81280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223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ADDOME ACUTO INFIAMMATORIO </a:t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</a:rPr>
              <a:t/>
            </a:r>
            <a:br>
              <a:rPr lang="it-IT" b="1" dirty="0" smtClean="0">
                <a:solidFill>
                  <a:srgbClr val="FF0000"/>
                </a:solidFill>
              </a:rPr>
            </a:br>
            <a:endParaRPr lang="it-IT" b="1" dirty="0" smtClean="0">
              <a:solidFill>
                <a:srgbClr val="FF0000"/>
              </a:solidFill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2420938"/>
            <a:ext cx="8229600" cy="44370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it-IT" sz="36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PERITONITI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it-IT" altLang="it-IT" sz="36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b="1" i="1" smtClean="0">
                <a:solidFill>
                  <a:srgbClr val="FFFF00"/>
                </a:solidFill>
                <a:latin typeface="Comic Sans MS" pitchFamily="66" charset="0"/>
              </a:rPr>
              <a:t>“infiammazioni” della sierosa peritoneale</a:t>
            </a:r>
            <a:endParaRPr lang="it-IT" altLang="it-IT" sz="3600" b="1" i="1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it-IT" altLang="it-IT" sz="36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77813"/>
            <a:ext cx="761841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PERITONITI</a:t>
            </a:r>
            <a:b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DECORSO    ESTENSIONE</a:t>
            </a:r>
            <a:r>
              <a:rPr lang="it-IT" sz="3200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EZIOLOGIA</a:t>
            </a:r>
            <a:endParaRPr lang="it-IT" sz="32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2310" name="Group 22"/>
          <p:cNvGraphicFramePr>
            <a:graphicFrameLocks noGrp="1"/>
          </p:cNvGraphicFramePr>
          <p:nvPr/>
        </p:nvGraphicFramePr>
        <p:xfrm>
          <a:off x="457200" y="1600200"/>
          <a:ext cx="8229600" cy="4114800"/>
        </p:xfrm>
        <a:graphic>
          <a:graphicData uri="http://schemas.openxmlformats.org/drawingml/2006/table">
            <a:tbl>
              <a:tblPr/>
              <a:tblGrid>
                <a:gridCol w="2581275"/>
                <a:gridCol w="2905125"/>
                <a:gridCol w="2743200"/>
              </a:tblGrid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acute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diffuse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primitive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croniche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circoscritte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secondarie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terziarie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1147</TotalTime>
  <Words>1683</Words>
  <Application>Microsoft Office PowerPoint</Application>
  <PresentationFormat>Presentazione su schermo (4:3)</PresentationFormat>
  <Paragraphs>479</Paragraphs>
  <Slides>146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146</vt:i4>
      </vt:variant>
    </vt:vector>
  </HeadingPairs>
  <TitlesOfParts>
    <vt:vector size="159" baseType="lpstr">
      <vt:lpstr>Times New Roman</vt:lpstr>
      <vt:lpstr>Arial</vt:lpstr>
      <vt:lpstr>Consolas</vt:lpstr>
      <vt:lpstr>Corbel</vt:lpstr>
      <vt:lpstr>Wingdings</vt:lpstr>
      <vt:lpstr>Wingdings 2</vt:lpstr>
      <vt:lpstr>Wingdings 3</vt:lpstr>
      <vt:lpstr>Calibri</vt:lpstr>
      <vt:lpstr>Comic Sans MS</vt:lpstr>
      <vt:lpstr>Arial Black</vt:lpstr>
      <vt:lpstr>Metro</vt:lpstr>
      <vt:lpstr>Fotografia di Microsoft Photo Editor 3.0</vt:lpstr>
      <vt:lpstr>Documento Imaging</vt:lpstr>
      <vt:lpstr>Diapositiva 1</vt:lpstr>
      <vt:lpstr>Diapositiva 2</vt:lpstr>
      <vt:lpstr>ESAME OBIETTIVO</vt:lpstr>
      <vt:lpstr>ESAME OBIETTIVO</vt:lpstr>
      <vt:lpstr>ANAMNESI</vt:lpstr>
      <vt:lpstr>TIPI DI DOLORE ADDOMINALE </vt:lpstr>
      <vt:lpstr>DOLORE</vt:lpstr>
      <vt:lpstr>DOLORE</vt:lpstr>
      <vt:lpstr>ESAME OBIETTIVO</vt:lpstr>
      <vt:lpstr>Diapositiva 10</vt:lpstr>
      <vt:lpstr>Diapositiva 11</vt:lpstr>
      <vt:lpstr>Diapositiva 12</vt:lpstr>
      <vt:lpstr>ISPEZIONE</vt:lpstr>
      <vt:lpstr>ISPEZIONE</vt:lpstr>
      <vt:lpstr>Addome batraciano</vt:lpstr>
      <vt:lpstr>Addome disteso</vt:lpstr>
      <vt:lpstr>Addome globoso</vt:lpstr>
      <vt:lpstr>ISPEZIONE</vt:lpstr>
      <vt:lpstr>ISPEZIONE</vt:lpstr>
      <vt:lpstr>ISPEZIONE</vt:lpstr>
      <vt:lpstr>ISPEZIONE</vt:lpstr>
      <vt:lpstr>ISPEZIONE</vt:lpstr>
      <vt:lpstr>ISPEZIONE</vt:lpstr>
      <vt:lpstr>ISPEZIONE</vt:lpstr>
      <vt:lpstr>ISPEZIONE</vt:lpstr>
      <vt:lpstr>ISPEZIONE</vt:lpstr>
      <vt:lpstr>PALPAZIONE</vt:lpstr>
      <vt:lpstr>PALPAZIONE</vt:lpstr>
      <vt:lpstr>1. PALPAZIONE SUPERFICIALE</vt:lpstr>
      <vt:lpstr>1. PALPAZIONE SUPERFICIALE</vt:lpstr>
      <vt:lpstr>1. PALPAZIONE SUPERFICIALE</vt:lpstr>
      <vt:lpstr>2. PALPAZIONE PROFONDA</vt:lpstr>
      <vt:lpstr>2. PALPAZIONE PROFONDA</vt:lpstr>
      <vt:lpstr>Diapositiva 34</vt:lpstr>
      <vt:lpstr>Diapositiva 35</vt:lpstr>
      <vt:lpstr>Diapositiva 36</vt:lpstr>
      <vt:lpstr>Diapositiva 37</vt:lpstr>
      <vt:lpstr>Palpazione del fegato</vt:lpstr>
      <vt:lpstr>Palpazione del fegato</vt:lpstr>
      <vt:lpstr>Palpazione della milza</vt:lpstr>
      <vt:lpstr>Palpazione bimanuale della milza</vt:lpstr>
      <vt:lpstr>Punti dolorosi addominali</vt:lpstr>
      <vt:lpstr>Palpazione bimanuale del rene</vt:lpstr>
      <vt:lpstr>Palpazione bimanuale del rene: manovra di “ballottamento” e “contatto lombare”</vt:lpstr>
      <vt:lpstr>Punti di dolorabilità caratteristici</vt:lpstr>
      <vt:lpstr>Diapositiva 46</vt:lpstr>
      <vt:lpstr>Area di Orlowsky (testa del pancreas)</vt:lpstr>
      <vt:lpstr>Punti appendicolari</vt:lpstr>
      <vt:lpstr>Diapositiva 49</vt:lpstr>
      <vt:lpstr>Manovra dello psoas</vt:lpstr>
      <vt:lpstr>Manovra dell’otturatore</vt:lpstr>
      <vt:lpstr>Manovra di Giordano</vt:lpstr>
      <vt:lpstr>Manovra di BLUMBERG</vt:lpstr>
      <vt:lpstr>PERCUSSIONE</vt:lpstr>
      <vt:lpstr>PERCUSSIONE</vt:lpstr>
      <vt:lpstr>PERCUSSIONE</vt:lpstr>
      <vt:lpstr>PERCUSSIONE</vt:lpstr>
      <vt:lpstr>PERCUSSIONE</vt:lpstr>
      <vt:lpstr>AUSCULTAZIONE</vt:lpstr>
      <vt:lpstr>AUSCULTAZIONE</vt:lpstr>
      <vt:lpstr>ESPLORAZIONE RETTALE</vt:lpstr>
      <vt:lpstr>ESPLORAZIONE RETTALE</vt:lpstr>
      <vt:lpstr>ESPLORAZIONE RETTALE</vt:lpstr>
      <vt:lpstr>ESPLORAZIONE RETTALE</vt:lpstr>
      <vt:lpstr>Diapositiva 65</vt:lpstr>
      <vt:lpstr>Diapositiva 66</vt:lpstr>
      <vt:lpstr>ESPLORAZIONE RETTALE</vt:lpstr>
      <vt:lpstr>ESPLORAZIONE RETTALE</vt:lpstr>
      <vt:lpstr>ESPLORAZIONE RETTALE</vt:lpstr>
      <vt:lpstr>ESPLORAZIONE RETTALE</vt:lpstr>
      <vt:lpstr>ESPLORAZIONE RETTALE</vt:lpstr>
      <vt:lpstr>ESPLORAZIONE RETTALE</vt:lpstr>
      <vt:lpstr>ESPLORAZIONE RETTALE</vt:lpstr>
      <vt:lpstr>ESPLORAZIONE RETTALE</vt:lpstr>
      <vt:lpstr>ESPLORAZIONE RETTALE</vt:lpstr>
      <vt:lpstr>ESPLORAZIONE RETTALE</vt:lpstr>
      <vt:lpstr>ESPLORAZIONE VAGINALE</vt:lpstr>
      <vt:lpstr>ESPLORAZIONE VAGINALE</vt:lpstr>
      <vt:lpstr>ESPLORAZIONE VAGINALE</vt:lpstr>
      <vt:lpstr>ESPLORAZIONE VAGINALE</vt:lpstr>
      <vt:lpstr>ESAMI DI LABORATORIO</vt:lpstr>
      <vt:lpstr>ESAMI STRUMENTALI</vt:lpstr>
      <vt:lpstr>  ADDOME ACUTO </vt:lpstr>
      <vt:lpstr>ADDOME ACUTO    </vt:lpstr>
      <vt:lpstr>  ADDOME ACUTO </vt:lpstr>
      <vt:lpstr>ADDOME ACUTO    </vt:lpstr>
      <vt:lpstr>ADDOME ACUTO INFIAMMATORIO</vt:lpstr>
      <vt:lpstr>ADDOME ACUTO INFIAMMATORIO    </vt:lpstr>
      <vt:lpstr>Appendicite</vt:lpstr>
      <vt:lpstr>Diapositiva 90</vt:lpstr>
      <vt:lpstr>Quadro clinico della colecistite acuta</vt:lpstr>
      <vt:lpstr>Irradiazione del dolore colecistitico</vt:lpstr>
      <vt:lpstr>Positività della manovra di MURPHY</vt:lpstr>
      <vt:lpstr>Diapositiva 94</vt:lpstr>
      <vt:lpstr>Diverticolite del colon</vt:lpstr>
      <vt:lpstr>Diapositiva 96</vt:lpstr>
      <vt:lpstr>Diapositiva 97</vt:lpstr>
      <vt:lpstr>ADDOME ACUTO INFIAMMATORIO    </vt:lpstr>
      <vt:lpstr>PERITONITI DECORSO    ESTENSIONE  EZIOLOGIA</vt:lpstr>
      <vt:lpstr>PERITONITI DIFFUSE PRIMITIVE</vt:lpstr>
      <vt:lpstr>PERITONITI ACUTE DIFFUSE SECONDARIE</vt:lpstr>
      <vt:lpstr>PERITONITI ACUTE DIFFUSE SECONDARIE</vt:lpstr>
      <vt:lpstr>PERITONITI ACUTE DIFFUSE SECONDARIE</vt:lpstr>
      <vt:lpstr>PERITONITI ACUTE DIFFUSE SECONDARIE</vt:lpstr>
      <vt:lpstr>PERITONITI:</vt:lpstr>
      <vt:lpstr>PERITONITI: SINTOMATOLOGIA</vt:lpstr>
      <vt:lpstr>PERITONITI:DIAGNOSI </vt:lpstr>
      <vt:lpstr>PERITONITI:DIAGNOSI ESAME SEMEIOLOGICO: </vt:lpstr>
      <vt:lpstr>PERITONITI:DIAGNOSI ESAME SEMEIOLOGICO: </vt:lpstr>
      <vt:lpstr>Perforazione di organo cavo: pneumoperitoneo</vt:lpstr>
      <vt:lpstr>Pneumoperitoneo</vt:lpstr>
      <vt:lpstr>Diapositiva 112</vt:lpstr>
      <vt:lpstr>Diapositiva 113</vt:lpstr>
      <vt:lpstr>Diapositiva 114</vt:lpstr>
      <vt:lpstr>Peritonite diffusa purulenta</vt:lpstr>
      <vt:lpstr>ADDOME ACUTO OCCLUSIVO</vt:lpstr>
      <vt:lpstr>  OCCLUSIONI INTESTINALI     </vt:lpstr>
      <vt:lpstr>  OCCLUSIONI INTESTINALI</vt:lpstr>
      <vt:lpstr>OCCLUSIONI INTESTINALI MECCANICHE</vt:lpstr>
      <vt:lpstr> OCCLUSIONI INTESTINALI  DINAMICHE </vt:lpstr>
      <vt:lpstr>volvolo</vt:lpstr>
      <vt:lpstr>Diapositiva 122</vt:lpstr>
      <vt:lpstr>Diapositiva 123</vt:lpstr>
      <vt:lpstr>Invaginazione intestinale</vt:lpstr>
      <vt:lpstr>ILEO MECCANICO</vt:lpstr>
      <vt:lpstr>ILEO MECCANICO: SINTOMATOLOGIA</vt:lpstr>
      <vt:lpstr>ILEO MECCANICO: DIAGNOSI</vt:lpstr>
      <vt:lpstr>ILEO MECCANICO: DIAGNOSI</vt:lpstr>
      <vt:lpstr>ILEO MECCANICO: DIAGNOSI</vt:lpstr>
      <vt:lpstr>ILEO MECCANICO: DIAGNOSI</vt:lpstr>
      <vt:lpstr>ILEO MECCANICO: DIAGNOSI</vt:lpstr>
      <vt:lpstr>ILEO MECCANICO: DIAGNOSI</vt:lpstr>
      <vt:lpstr>Diapositiva 133</vt:lpstr>
      <vt:lpstr>Diapositiva 134</vt:lpstr>
      <vt:lpstr>Diapositiva 135</vt:lpstr>
      <vt:lpstr>Diapositiva 136</vt:lpstr>
      <vt:lpstr>Diapositiva 137</vt:lpstr>
      <vt:lpstr>ADDOME ACUTO EMORRAGICO</vt:lpstr>
      <vt:lpstr>cause</vt:lpstr>
      <vt:lpstr>Diapositiva 140</vt:lpstr>
      <vt:lpstr>Diapositiva 141</vt:lpstr>
      <vt:lpstr>Fase diagnostica   TC</vt:lpstr>
      <vt:lpstr>Laparotomia Trauma epatico</vt:lpstr>
      <vt:lpstr>ADDOME ACUTO VASCOLARE</vt:lpstr>
      <vt:lpstr>cause</vt:lpstr>
      <vt:lpstr>Addome acuto vascolare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Federica</dc:creator>
  <cp:lastModifiedBy>Diego</cp:lastModifiedBy>
  <cp:revision>72</cp:revision>
  <dcterms:created xsi:type="dcterms:W3CDTF">2013-03-14T14:47:59Z</dcterms:created>
  <dcterms:modified xsi:type="dcterms:W3CDTF">2015-04-02T08:01:54Z</dcterms:modified>
</cp:coreProperties>
</file>